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 id="2147483768" r:id="rId5"/>
  </p:sldMasterIdLst>
  <p:notesMasterIdLst>
    <p:notesMasterId r:id="rId54"/>
  </p:notesMasterIdLst>
  <p:sldIdLst>
    <p:sldId id="480" r:id="rId6"/>
    <p:sldId id="435" r:id="rId7"/>
    <p:sldId id="300" r:id="rId8"/>
    <p:sldId id="303" r:id="rId9"/>
    <p:sldId id="306" r:id="rId10"/>
    <p:sldId id="474" r:id="rId11"/>
    <p:sldId id="481" r:id="rId12"/>
    <p:sldId id="475" r:id="rId13"/>
    <p:sldId id="340" r:id="rId14"/>
    <p:sldId id="476" r:id="rId15"/>
    <p:sldId id="488" r:id="rId16"/>
    <p:sldId id="489" r:id="rId17"/>
    <p:sldId id="451" r:id="rId18"/>
    <p:sldId id="452" r:id="rId19"/>
    <p:sldId id="454" r:id="rId20"/>
    <p:sldId id="453" r:id="rId21"/>
    <p:sldId id="455" r:id="rId22"/>
    <p:sldId id="456" r:id="rId23"/>
    <p:sldId id="457" r:id="rId24"/>
    <p:sldId id="458" r:id="rId25"/>
    <p:sldId id="351" r:id="rId26"/>
    <p:sldId id="330" r:id="rId27"/>
    <p:sldId id="331" r:id="rId28"/>
    <p:sldId id="482" r:id="rId29"/>
    <p:sldId id="483" r:id="rId30"/>
    <p:sldId id="461" r:id="rId31"/>
    <p:sldId id="462" r:id="rId32"/>
    <p:sldId id="463" r:id="rId33"/>
    <p:sldId id="464" r:id="rId34"/>
    <p:sldId id="465" r:id="rId35"/>
    <p:sldId id="466" r:id="rId36"/>
    <p:sldId id="467" r:id="rId37"/>
    <p:sldId id="468" r:id="rId38"/>
    <p:sldId id="477" r:id="rId39"/>
    <p:sldId id="485" r:id="rId40"/>
    <p:sldId id="486" r:id="rId41"/>
    <p:sldId id="487" r:id="rId42"/>
    <p:sldId id="450" r:id="rId43"/>
    <p:sldId id="470" r:id="rId44"/>
    <p:sldId id="472" r:id="rId45"/>
    <p:sldId id="484" r:id="rId46"/>
    <p:sldId id="440" r:id="rId47"/>
    <p:sldId id="449" r:id="rId48"/>
    <p:sldId id="473" r:id="rId49"/>
    <p:sldId id="427" r:id="rId50"/>
    <p:sldId id="429" r:id="rId51"/>
    <p:sldId id="431" r:id="rId52"/>
    <p:sldId id="43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480"/>
            <p14:sldId id="435"/>
            <p14:sldId id="300"/>
          </p14:sldIdLst>
        </p14:section>
        <p14:section name="Untitled Section" id="{2BE8C0B0-CD57-493F-A108-8702C42E81B9}">
          <p14:sldIdLst>
            <p14:sldId id="303"/>
            <p14:sldId id="306"/>
            <p14:sldId id="474"/>
            <p14:sldId id="481"/>
            <p14:sldId id="475"/>
            <p14:sldId id="340"/>
            <p14:sldId id="476"/>
            <p14:sldId id="488"/>
            <p14:sldId id="489"/>
          </p14:sldIdLst>
        </p14:section>
        <p14:section name="Untitled Section" id="{E420C153-046F-4F9A-A67B-F9DFDB384FD5}">
          <p14:sldIdLst>
            <p14:sldId id="451"/>
            <p14:sldId id="452"/>
            <p14:sldId id="454"/>
            <p14:sldId id="453"/>
            <p14:sldId id="455"/>
            <p14:sldId id="456"/>
            <p14:sldId id="457"/>
            <p14:sldId id="458"/>
          </p14:sldIdLst>
        </p14:section>
        <p14:section name="Untitled Section" id="{1EAE97E2-206D-4D7F-A763-B7C26C7DB8B4}">
          <p14:sldIdLst>
            <p14:sldId id="351"/>
            <p14:sldId id="330"/>
            <p14:sldId id="331"/>
            <p14:sldId id="482"/>
            <p14:sldId id="483"/>
            <p14:sldId id="461"/>
            <p14:sldId id="462"/>
            <p14:sldId id="463"/>
            <p14:sldId id="464"/>
            <p14:sldId id="465"/>
            <p14:sldId id="466"/>
            <p14:sldId id="467"/>
            <p14:sldId id="468"/>
            <p14:sldId id="477"/>
            <p14:sldId id="485"/>
            <p14:sldId id="486"/>
            <p14:sldId id="487"/>
            <p14:sldId id="450"/>
            <p14:sldId id="470"/>
            <p14:sldId id="472"/>
            <p14:sldId id="484"/>
          </p14:sldIdLst>
        </p14:section>
        <p14:section name="Untitled Section" id="{62A832BE-2E97-47BF-87FC-921AA608083D}">
          <p14:sldIdLst>
            <p14:sldId id="440"/>
            <p14:sldId id="449"/>
            <p14:sldId id="473"/>
          </p14:sldIdLst>
        </p14:section>
        <p14:section name="Untitled Section" id="{835FC299-188D-4CE8-BDCC-334E65879594}">
          <p14:sldIdLst>
            <p14:sldId id="427"/>
            <p14:sldId id="429"/>
            <p14:sldId id="431"/>
            <p14:sldId id="4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814"/>
    <a:srgbClr val="FFFFFF"/>
    <a:srgbClr val="008000"/>
    <a:srgbClr val="18B418"/>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84390" autoAdjust="0"/>
  </p:normalViewPr>
  <p:slideViewPr>
    <p:cSldViewPr snapToGrid="0">
      <p:cViewPr varScale="1">
        <p:scale>
          <a:sx n="114" d="100"/>
          <a:sy n="114" d="100"/>
        </p:scale>
        <p:origin x="84" y="102"/>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3F8B8A3C-922F-4B4F-8452-6E1C8BAD4E86}" type="presOf" srcId="{0AC8E0ED-A957-4A10-AB40-CF5AE3B65D0F}" destId="{46174BFA-86FB-40C4-9C21-0BA1745A5524}"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92DC19A9-63F7-4D09-A456-67849F882B09}" type="presOf" srcId="{649C8CF8-D35E-4753-8CDB-6EAABB5C1ECF}" destId="{91D82B68-28FE-4CD8-B666-2E1115184573}"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684F7774-2AFB-4930-83E1-24F438F37DD2}" type="presOf" srcId="{5D2BFA2B-877F-47C4-B1C9-5A8B7AEF8881}" destId="{F587772C-0AA9-4A8C-8B82-6B7DA6737050}"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9523AC77-D87F-42D2-98A7-A7169AC6F688}" type="presOf" srcId="{ADE7B611-4DA9-482B-AD3E-47D37E0D2E40}" destId="{55371FD5-665B-4201-BD8E-AF69B9DDD1CB}"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A54BD608-74B8-4050-BC83-5BBABB141603}" type="presOf" srcId="{775A88C0-CF55-4E23-A516-24F0C7A70574}" destId="{8446BF87-9394-4DD5-8148-D0EAFABBFE02}" srcOrd="1"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F7D2FF63-4D35-40D3-B133-5494021D612C}" type="presOf" srcId="{7F58225B-D8B3-4DCF-9BF0-CE167538D7C0}" destId="{93D0EDE7-733B-4DBD-ACAC-601919483D04}" srcOrd="0"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9381F127-D77E-4CA7-8EE5-9694DBAA5FE6}" type="presOf" srcId="{FB810902-2CD0-4153-916F-3ED6FCEF61B9}" destId="{EB1BCEB4-C024-40F7-8665-E2B63EC5FD4F}" srcOrd="1"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E30FEAC-77D9-4939-A63F-E8F937087110}" type="presOf" srcId="{D5C06BE2-0860-4ACA-AD7A-7BB7801D5C2B}" destId="{040FA375-1DAC-451B-9006-6D2AEC512B53}" srcOrd="0" destOrd="0" presId="urn:microsoft.com/office/officeart/2005/8/layout/orgChart1"/>
    <dgm:cxn modelId="{A5BF6530-7B9A-47F4-B53B-35C1B57996CE}" srcId="{BB6F77AD-1056-4EC6-8C1A-FC0E863CB5CC}" destId="{2BBDA2E3-500D-4F4E-9D79-96B7EE800291}" srcOrd="2" destOrd="0" parTransId="{C779DDF6-B29C-495B-B1BA-10C256F09249}" sibTransId="{3915A228-58C9-4F8B-946E-D9C0F0FD5A72}"/>
    <dgm:cxn modelId="{551BAC13-C248-42A4-B1B2-FFD92D06BECC}" type="presOf" srcId="{07C8A3B1-173D-4B84-8E7B-21039456F513}" destId="{F7FBAF29-34EB-4840-8DB0-DAC8D7804C1D}"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2FEBCA89-9229-40F1-B030-A879D440AB88}" type="presOf" srcId="{ADB3F2E1-7E9F-42E8-9095-8287B913F240}" destId="{76560BC8-D748-4DCD-A613-3CD910968CC8}"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53197FA0-723F-489E-BC1A-FB7984FC08C3}" type="presOf" srcId="{BAA803AC-7148-4528-8808-A6F4DBCF1AD9}" destId="{1F24BB10-C223-4313-B27F-B22B096A44BB}"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C6E326AA-78BF-483A-BB13-1F4729A22594}" type="presOf" srcId="{FB810902-2CD0-4153-916F-3ED6FCEF61B9}" destId="{310AF326-395C-4B5A-A52C-A84139AEE262}"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424290B-EB4D-4C4E-BF62-CB9B74DFCA4F}" srcId="{0AC8E0ED-A957-4A10-AB40-CF5AE3B65D0F}" destId="{024DB868-BF27-48FC-90A2-BC7837878362}" srcOrd="2" destOrd="0" parTransId="{3210E1C7-C1FD-4530-98F2-6788F5A70405}" sibTransId="{F6012385-91A9-4FC4-9DCB-510EA00B8D0E}"/>
    <dgm:cxn modelId="{787DDFD6-BD41-4E16-BD66-0F9C9A649CEA}" type="presOf" srcId="{EB17A220-2E7F-4195-A32E-60D6A23B81AD}" destId="{53B9ED1B-25B0-42A4-BC16-E11BAD79C262}" srcOrd="1" destOrd="0" presId="urn:microsoft.com/office/officeart/2005/8/layout/orgChart1"/>
    <dgm:cxn modelId="{8D1A5B9A-DC9B-4CD7-BF20-046910FC3AB1}" type="presOf" srcId="{7B4FDCD2-B788-4824-B975-7FA55B24D4A0}" destId="{3F651334-D96D-4BE1-99EB-8ACEB0730255}" srcOrd="0" destOrd="0" presId="urn:microsoft.com/office/officeart/2005/8/layout/orgChart1"/>
    <dgm:cxn modelId="{8BDB2663-F7C5-48E8-9EFD-11335902CDC1}" type="presOf" srcId="{B3433E65-A861-47F5-A568-793728624C2F}" destId="{A27C48AC-EF55-479D-9438-AC4DE40D52CF}" srcOrd="0"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AA167BF3-0B52-4E79-8E74-66E80F5C76A7}" type="presOf" srcId="{58FC4F24-1601-4ACB-94D3-094E7EAC4EFA}" destId="{4FB0ED4D-7AAE-4D38-B5B4-8A0013570DE0}" srcOrd="1" destOrd="0" presId="urn:microsoft.com/office/officeart/2005/8/layout/orgChart1"/>
    <dgm:cxn modelId="{C2E419E3-BE05-41E8-BC22-E64E2A945634}" srcId="{0AC8E0ED-A957-4A10-AB40-CF5AE3B65D0F}" destId="{649C8CF8-D35E-4753-8CDB-6EAABB5C1ECF}" srcOrd="3" destOrd="0" parTransId="{E483F110-A6BC-4DFC-897C-83588DCE9C48}" sibTransId="{834D4B55-A2C9-464C-834D-3AA64D7BC4D4}"/>
    <dgm:cxn modelId="{74B01E2F-8873-488D-8819-82A86A288624}" type="presOf" srcId="{503B2674-5C66-49E6-8809-99DFDADB6322}" destId="{A6816227-FE67-4AFA-998D-764C81983B9A}" srcOrd="0"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55E193DB-5A81-49CF-992F-37AA96C174C3}" type="presOf" srcId="{BFB397D4-2396-4180-B631-7692F60CBB3B}" destId="{C41F05EE-0767-4167-AB48-90F5166518FE}" srcOrd="1" destOrd="0" presId="urn:microsoft.com/office/officeart/2005/8/layout/orgChart1"/>
    <dgm:cxn modelId="{1002937D-9B4F-4577-B36D-A306660256C7}" type="presOf" srcId="{2BBDA2E3-500D-4F4E-9D79-96B7EE800291}" destId="{7A7C9D79-9CDD-429F-BCDF-8F5D6271BB35}" srcOrd="0" destOrd="0" presId="urn:microsoft.com/office/officeart/2005/8/layout/orgChart1"/>
    <dgm:cxn modelId="{2B4869E1-7533-47CE-8FDD-3A4E4AD5CC6A}" srcId="{0AC8E0ED-A957-4A10-AB40-CF5AE3B65D0F}" destId="{282BDA18-760F-4DDE-BDDB-C188C1411ADD}" srcOrd="4" destOrd="0" parTransId="{163DAC73-E79F-451B-9DCD-74D12241AF83}" sibTransId="{24DA8E40-89A4-414F-8DA0-A258DE68179C}"/>
    <dgm:cxn modelId="{83C6AEDE-596C-4345-82F8-E46F9E32E44E}" type="presOf" srcId="{D6663DCB-8007-4109-9D35-B61FE32F9727}" destId="{577A8D08-77DF-422B-B624-039EB27CBBDD}"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2EF90015-CD2C-4B97-A112-0DE439D73C8B}" type="presOf" srcId="{D6663DCB-8007-4109-9D35-B61FE32F9727}" destId="{1118A947-73BD-4340-B309-5DE78CB30B53}" srcOrd="1"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294AFC49-A9DE-4C1F-B632-C7BB21C61847}" type="presOf" srcId="{649C8CF8-D35E-4753-8CDB-6EAABB5C1ECF}" destId="{015BFCA0-D7B4-4524-A9FC-58703D254F55}"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CFBDDB21-5BB9-46AF-B760-F1FADD170DFB}" type="presOf" srcId="{BB6F77AD-1056-4EC6-8C1A-FC0E863CB5CC}" destId="{BFECE20F-6DEC-4A29-A108-6772454965E8}" srcOrd="1"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01B69CE0-8230-4D57-B8B9-068D6849551A}" type="presOf" srcId="{C51E46C3-E7EE-4A88-AE32-CD9A27520A2D}" destId="{720C10DB-C345-4620-B59F-708994558782}"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844ABC3-99AF-4E85-ADDD-B436B8F86831}" srcId="{0AC8E0ED-A957-4A10-AB40-CF5AE3B65D0F}" destId="{775A88C0-CF55-4E23-A516-24F0C7A70574}" srcOrd="5" destOrd="0" parTransId="{B3433E65-A861-47F5-A568-793728624C2F}" sibTransId="{B9B17653-017E-41B4-9DF5-E7856DE7978D}"/>
    <dgm:cxn modelId="{2A130774-CB57-433F-9466-0B949DC76459}" type="presOf" srcId="{0C2FD135-4B05-4A00-A89C-33E2AB1AD40A}" destId="{8E387308-5884-476C-A86D-2081CBBA7F30}"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8CA75076-663B-4D38-90E7-18DB42647AE7}" type="presOf" srcId="{BFB397D4-2396-4180-B631-7692F60CBB3B}" destId="{0165315F-5017-48A8-A4EA-EB23A9CBFD1B}"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CD0366F-B331-453D-AC48-B8FD1B289969}" type="presOf" srcId="{E483F110-A6BC-4DFC-897C-83588DCE9C48}" destId="{0AA86E9C-7812-4D29-BED6-ADB7442109D6}"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28C4CBE3-F85D-4652-9911-6248FFEC2911}" srcId="{BB6F77AD-1056-4EC6-8C1A-FC0E863CB5CC}" destId="{ADE7B611-4DA9-482B-AD3E-47D37E0D2E40}" srcOrd="0" destOrd="0" parTransId="{25E0E5B6-1B82-403C-B00F-962ACDE16ABD}" sibTransId="{4533E127-A429-4BE7-BACF-E9EB481D3855}"/>
    <dgm:cxn modelId="{260E992E-EC59-4B57-BE99-D8193ED5DB8F}" type="presOf" srcId="{E165F015-84C1-40FE-90EE-6A2F58A3226B}" destId="{5C1EA618-23F5-4250-8643-9EEAEBBAAECC}"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13/07/2015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a:t>
            </a:r>
            <a:r>
              <a:rPr lang="en-US" baseline="0" dirty="0" smtClean="0"/>
              <a:t> </a:t>
            </a:r>
            <a:r>
              <a:rPr lang="en-US" baseline="0" dirty="0" err="1" smtClean="0"/>
              <a:t>Kernal</a:t>
            </a:r>
            <a:r>
              <a:rPr lang="en-US" baseline="0" dirty="0" smtClean="0"/>
              <a:t> allowed for multi core etc.  But win 8.1 had similar but not identical across.  They were using Silverlight which we still don’t really use</a:t>
            </a:r>
          </a:p>
          <a:p>
            <a:endParaRPr lang="en-US" baseline="0" dirty="0"/>
          </a:p>
          <a:p>
            <a:r>
              <a:rPr lang="en-US" baseline="0" dirty="0" smtClean="0"/>
              <a:t>Now nirvana with win 10 which is the truly converged dev platform.  </a:t>
            </a:r>
          </a:p>
        </p:txBody>
      </p:sp>
      <p:sp>
        <p:nvSpPr>
          <p:cNvPr id="4" name="Slide Number Placeholder 3"/>
          <p:cNvSpPr>
            <a:spLocks noGrp="1"/>
          </p:cNvSpPr>
          <p:nvPr>
            <p:ph type="sldNum" sz="quarter" idx="10"/>
          </p:nvPr>
        </p:nvSpPr>
        <p:spPr/>
        <p:txBody>
          <a:bodyPr/>
          <a:lstStyle/>
          <a:p>
            <a:fld id="{36DAC288-28CF-40C3-A408-271E9A37F250}" type="slidenum">
              <a:rPr lang="en-US" smtClean="0"/>
              <a:t>3</a:t>
            </a:fld>
            <a:endParaRPr lang="en-US"/>
          </a:p>
        </p:txBody>
      </p:sp>
    </p:spTree>
    <p:extLst>
      <p:ext uri="{BB962C8B-B14F-4D97-AF65-F5344CB8AC3E}">
        <p14:creationId xmlns:p14="http://schemas.microsoft.com/office/powerpoint/2010/main" val="3290369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rows and 3</a:t>
            </a:r>
            <a:r>
              <a:rPr lang="en-US" baseline="0" dirty="0" smtClean="0"/>
              <a:t> columns</a:t>
            </a:r>
          </a:p>
          <a:p>
            <a:endParaRPr lang="en-US" baseline="0" dirty="0" smtClean="0"/>
          </a:p>
          <a:p>
            <a:endParaRPr lang="en-US" baseline="0" dirty="0" smtClean="0"/>
          </a:p>
          <a:p>
            <a:endParaRPr lang="en-US" baseline="0" dirty="0" smtClean="0"/>
          </a:p>
          <a:p>
            <a:r>
              <a:rPr lang="en-US" baseline="0" dirty="0" smtClean="0"/>
              <a:t>* Is to take the rest of the space available.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28</a:t>
            </a:fld>
            <a:endParaRPr lang="en-GB"/>
          </a:p>
        </p:txBody>
      </p:sp>
    </p:spTree>
    <p:extLst>
      <p:ext uri="{BB962C8B-B14F-4D97-AF65-F5344CB8AC3E}">
        <p14:creationId xmlns:p14="http://schemas.microsoft.com/office/powerpoint/2010/main" val="47562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cell is defined by the first item put in.  Can only really do this in a repeater control</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29</a:t>
            </a:fld>
            <a:endParaRPr lang="en-GB"/>
          </a:p>
        </p:txBody>
      </p:sp>
    </p:spTree>
    <p:extLst>
      <p:ext uri="{BB962C8B-B14F-4D97-AF65-F5344CB8AC3E}">
        <p14:creationId xmlns:p14="http://schemas.microsoft.com/office/powerpoint/2010/main" val="1575578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jut a scroll bar</a:t>
            </a:r>
          </a:p>
        </p:txBody>
      </p:sp>
      <p:sp>
        <p:nvSpPr>
          <p:cNvPr id="4" name="Slide Number Placeholder 3"/>
          <p:cNvSpPr>
            <a:spLocks noGrp="1"/>
          </p:cNvSpPr>
          <p:nvPr>
            <p:ph type="sldNum" sz="quarter" idx="10"/>
          </p:nvPr>
        </p:nvSpPr>
        <p:spPr/>
        <p:txBody>
          <a:bodyPr/>
          <a:lstStyle/>
          <a:p>
            <a:fld id="{30E83BD9-5195-4298-B962-E0672DF7C7D2}" type="slidenum">
              <a:rPr lang="en-GB" smtClean="0"/>
              <a:t>30</a:t>
            </a:fld>
            <a:endParaRPr lang="en-GB"/>
          </a:p>
        </p:txBody>
      </p:sp>
    </p:spTree>
    <p:extLst>
      <p:ext uri="{BB962C8B-B14F-4D97-AF65-F5344CB8AC3E}">
        <p14:creationId xmlns:p14="http://schemas.microsoft.com/office/powerpoint/2010/main" val="145282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Box sizes things into the</a:t>
            </a:r>
            <a:r>
              <a:rPr lang="en-US" baseline="0" dirty="0" smtClean="0"/>
              <a:t> box.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31</a:t>
            </a:fld>
            <a:endParaRPr lang="en-GB"/>
          </a:p>
        </p:txBody>
      </p:sp>
    </p:spTree>
    <p:extLst>
      <p:ext uri="{BB962C8B-B14F-4D97-AF65-F5344CB8AC3E}">
        <p14:creationId xmlns:p14="http://schemas.microsoft.com/office/powerpoint/2010/main" val="1063669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 are anchored to a specific panel.</a:t>
            </a:r>
            <a:r>
              <a:rPr lang="en-US" baseline="0" dirty="0" smtClean="0"/>
              <a:t>  The old way would have been messing with different grids and moving it to empty cells.  Messy</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32</a:t>
            </a:fld>
            <a:endParaRPr lang="en-GB"/>
          </a:p>
        </p:txBody>
      </p:sp>
    </p:spTree>
    <p:extLst>
      <p:ext uri="{BB962C8B-B14F-4D97-AF65-F5344CB8AC3E}">
        <p14:creationId xmlns:p14="http://schemas.microsoft.com/office/powerpoint/2010/main" val="1661123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 control/pivot?  Probably navigation</a:t>
            </a:r>
            <a:r>
              <a:rPr lang="en-US" baseline="0" dirty="0" smtClean="0"/>
              <a:t> buttons in a stack panel</a:t>
            </a:r>
          </a:p>
          <a:p>
            <a:endParaRPr lang="en-US" baseline="0" dirty="0" smtClean="0"/>
          </a:p>
          <a:p>
            <a:r>
              <a:rPr lang="en-US" baseline="0" dirty="0" smtClean="0"/>
              <a:t>Individual stack panel</a:t>
            </a:r>
          </a:p>
          <a:p>
            <a:endParaRPr lang="en-US" baseline="0" dirty="0" smtClean="0"/>
          </a:p>
          <a:p>
            <a:r>
              <a:rPr lang="en-US" baseline="0" dirty="0" smtClean="0"/>
              <a:t>List of </a:t>
            </a:r>
            <a:endParaRPr lang="en-US" dirty="0" smtClean="0"/>
          </a:p>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39</a:t>
            </a:fld>
            <a:endParaRPr lang="en-GB"/>
          </a:p>
        </p:txBody>
      </p:sp>
    </p:spTree>
    <p:extLst>
      <p:ext uri="{BB962C8B-B14F-4D97-AF65-F5344CB8AC3E}">
        <p14:creationId xmlns:p14="http://schemas.microsoft.com/office/powerpoint/2010/main" val="3403243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Subscriptions: Ability to add subscription</a:t>
            </a:r>
            <a:r>
              <a:rPr lang="en-US" baseline="0" dirty="0" smtClean="0"/>
              <a:t> </a:t>
            </a:r>
            <a:r>
              <a:rPr lang="en-US" baseline="0" smtClean="0"/>
              <a:t>based apps</a:t>
            </a:r>
            <a:endParaRPr lang="en-US" dirty="0" smtClean="0"/>
          </a:p>
          <a:p>
            <a:endParaRPr lang="en-US" dirty="0" smtClean="0"/>
          </a:p>
          <a:p>
            <a:r>
              <a:rPr lang="en-US" dirty="0" smtClean="0"/>
              <a:t>Affiliate:  You can sell</a:t>
            </a:r>
            <a:r>
              <a:rPr lang="en-US" baseline="0" dirty="0" smtClean="0"/>
              <a:t> everything on your blogs and push those through the windows store</a:t>
            </a:r>
            <a:endParaRPr lang="en-US" dirty="0" smtClean="0"/>
          </a:p>
          <a:p>
            <a:endParaRPr lang="en-US" dirty="0" smtClean="0"/>
          </a:p>
          <a:p>
            <a:r>
              <a:rPr lang="en-US" dirty="0" smtClean="0"/>
              <a:t>Mobile purchasing option.  One store for everything!</a:t>
            </a:r>
          </a:p>
          <a:p>
            <a:endParaRPr lang="en-US" dirty="0" smtClean="0"/>
          </a:p>
          <a:p>
            <a:r>
              <a:rPr lang="en-US" dirty="0" smtClean="0"/>
              <a:t>Ability to do</a:t>
            </a:r>
            <a:r>
              <a:rPr lang="en-US" baseline="0" dirty="0" smtClean="0"/>
              <a:t> house ads!  Can do ads on your dev blog for your applications</a:t>
            </a:r>
          </a:p>
          <a:p>
            <a:endParaRPr lang="en-US" baseline="0" dirty="0" smtClean="0"/>
          </a:p>
          <a:p>
            <a:endParaRPr lang="en-US" dirty="0" smtClean="0"/>
          </a:p>
          <a:p>
            <a:endParaRPr lang="en-US" dirty="0"/>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7/13/2015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123689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411991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core.</a:t>
            </a:r>
            <a:r>
              <a:rPr lang="en-US" baseline="0" dirty="0" smtClean="0"/>
              <a:t>  What we install all over is really just the same version of windows.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5</a:t>
            </a:fld>
            <a:endParaRPr lang="en-GB"/>
          </a:p>
        </p:txBody>
      </p:sp>
    </p:spTree>
    <p:extLst>
      <p:ext uri="{BB962C8B-B14F-4D97-AF65-F5344CB8AC3E}">
        <p14:creationId xmlns:p14="http://schemas.microsoft.com/office/powerpoint/2010/main" val="732113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990342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different products for</a:t>
            </a:r>
            <a:r>
              <a:rPr lang="en-US" baseline="0" dirty="0" smtClean="0"/>
              <a:t> now.  We have the ability to bring in future products.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9</a:t>
            </a:fld>
            <a:endParaRPr lang="en-GB"/>
          </a:p>
        </p:txBody>
      </p:sp>
    </p:spTree>
    <p:extLst>
      <p:ext uri="{BB962C8B-B14F-4D97-AF65-F5344CB8AC3E}">
        <p14:creationId xmlns:p14="http://schemas.microsoft.com/office/powerpoint/2010/main" val="2080513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 # if</a:t>
            </a:r>
            <a:r>
              <a:rPr lang="en-US" baseline="0" dirty="0" smtClean="0"/>
              <a:t> statement where if x build y but it’s actually the same app with a single </a:t>
            </a:r>
            <a:r>
              <a:rPr lang="en-US" baseline="0" dirty="0" err="1" smtClean="0"/>
              <a:t>bianary</a:t>
            </a:r>
            <a:endParaRPr lang="en-US" dirty="0" smtClean="0"/>
          </a:p>
          <a:p>
            <a:endParaRPr lang="en-US" dirty="0" smtClean="0"/>
          </a:p>
          <a:p>
            <a:r>
              <a:rPr lang="en-US" dirty="0" smtClean="0"/>
              <a:t>And so that is the Universal</a:t>
            </a:r>
            <a:r>
              <a:rPr lang="en-US" baseline="0" dirty="0" smtClean="0"/>
              <a:t> Windows Platform</a:t>
            </a:r>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11</a:t>
            </a:fld>
            <a:endParaRPr lang="en-US"/>
          </a:p>
        </p:txBody>
      </p:sp>
    </p:spTree>
    <p:extLst>
      <p:ext uri="{BB962C8B-B14F-4D97-AF65-F5344CB8AC3E}">
        <p14:creationId xmlns:p14="http://schemas.microsoft.com/office/powerpoint/2010/main" val="46647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 enters are separate</a:t>
            </a:r>
            <a:r>
              <a:rPr lang="en-US" baseline="0" dirty="0" smtClean="0"/>
              <a:t> for win 8 and win phone.  MSDN has now been converged as well.  </a:t>
            </a:r>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12</a:t>
            </a:fld>
            <a:endParaRPr lang="en-US"/>
          </a:p>
        </p:txBody>
      </p:sp>
    </p:spTree>
    <p:extLst>
      <p:ext uri="{BB962C8B-B14F-4D97-AF65-F5344CB8AC3E}">
        <p14:creationId xmlns:p14="http://schemas.microsoft.com/office/powerpoint/2010/main" val="404536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Responsive design:</a:t>
            </a:r>
            <a:r>
              <a:rPr lang="en-US" baseline="0" dirty="0" smtClean="0"/>
              <a:t> use % not pixels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21</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96313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act 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9" name="Content Placeholder 8"/>
          <p:cNvSpPr>
            <a:spLocks noGrp="1"/>
          </p:cNvSpPr>
          <p:nvPr>
            <p:ph sz="quarter" idx="13"/>
          </p:nvPr>
        </p:nvSpPr>
        <p:spPr>
          <a:xfrm>
            <a:off x="609600" y="1219202"/>
            <a:ext cx="10668000" cy="685800"/>
          </a:xfrm>
        </p:spPr>
        <p:txBody>
          <a:bodyPr>
            <a:noAutofit/>
          </a:bodyPr>
          <a:lstStyle>
            <a:lvl1pPr>
              <a:spcBef>
                <a:spcPts val="0"/>
              </a:spcBef>
              <a:buNone/>
              <a:defRPr sz="2132"/>
            </a:lvl1pPr>
            <a:lvl2pPr>
              <a:defRPr sz="2132"/>
            </a:lvl2pPr>
            <a:lvl3pPr>
              <a:defRPr sz="2132"/>
            </a:lvl3pPr>
            <a:lvl4pPr>
              <a:defRPr sz="2132"/>
            </a:lvl4pPr>
            <a:lvl5pPr algn="l">
              <a:buNone/>
              <a:defRPr sz="2132"/>
            </a:lvl5pPr>
          </a:lstStyle>
          <a:p>
            <a:pPr lvl="0"/>
            <a:r>
              <a:rPr lang="en-US" smtClean="0"/>
              <a:t>Click to edit Master text styles</a:t>
            </a:r>
          </a:p>
        </p:txBody>
      </p:sp>
      <p:sp>
        <p:nvSpPr>
          <p:cNvPr id="11" name="Picture Placeholder 10"/>
          <p:cNvSpPr>
            <a:spLocks noGrp="1"/>
          </p:cNvSpPr>
          <p:nvPr>
            <p:ph type="pic" sz="quarter" idx="14"/>
          </p:nvPr>
        </p:nvSpPr>
        <p:spPr>
          <a:xfrm>
            <a:off x="812799" y="2209800"/>
            <a:ext cx="5689603" cy="3246120"/>
          </a:xfrm>
          <a:ln w="57150" cap="sq">
            <a:solidFill>
              <a:schemeClr val="bg1"/>
            </a:solidFill>
            <a:miter lim="800000"/>
          </a:ln>
          <a:effectLst>
            <a:outerShdw blurRad="63500" sx="102000" sy="102000" algn="ctr" rotWithShape="0">
              <a:prstClr val="black">
                <a:alpha val="40000"/>
              </a:prstClr>
            </a:outerShdw>
          </a:effectLst>
        </p:spPr>
        <p:txBody>
          <a:bodyPr rtlCol="0">
            <a:normAutofit/>
          </a:bodyPr>
          <a:lstStyle>
            <a:lvl1pPr marL="0" indent="0">
              <a:buFontTx/>
              <a:buNone/>
              <a:defRPr sz="2665"/>
            </a:lvl1pPr>
          </a:lstStyle>
          <a:p>
            <a:pPr lvl="0"/>
            <a:r>
              <a:rPr lang="en-US" noProof="0" smtClean="0"/>
              <a:t>Click icon to add picture</a:t>
            </a:r>
            <a:endParaRPr lang="en-JM" noProof="0"/>
          </a:p>
        </p:txBody>
      </p:sp>
      <p:sp>
        <p:nvSpPr>
          <p:cNvPr id="4" name="Text Placeholder 3"/>
          <p:cNvSpPr>
            <a:spLocks noGrp="1"/>
          </p:cNvSpPr>
          <p:nvPr>
            <p:ph type="body" sz="quarter" idx="18"/>
          </p:nvPr>
        </p:nvSpPr>
        <p:spPr>
          <a:xfrm>
            <a:off x="7010400" y="22860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3" name="Text Placeholder 3"/>
          <p:cNvSpPr>
            <a:spLocks noGrp="1"/>
          </p:cNvSpPr>
          <p:nvPr>
            <p:ph type="body" sz="quarter" idx="19"/>
          </p:nvPr>
        </p:nvSpPr>
        <p:spPr>
          <a:xfrm>
            <a:off x="7010400" y="27432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4" name="Text Placeholder 3"/>
          <p:cNvSpPr>
            <a:spLocks noGrp="1"/>
          </p:cNvSpPr>
          <p:nvPr>
            <p:ph type="body" sz="quarter" idx="20"/>
          </p:nvPr>
        </p:nvSpPr>
        <p:spPr>
          <a:xfrm>
            <a:off x="7010400" y="32004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5" name="Text Placeholder 3"/>
          <p:cNvSpPr>
            <a:spLocks noGrp="1"/>
          </p:cNvSpPr>
          <p:nvPr>
            <p:ph type="body" sz="quarter" idx="21"/>
          </p:nvPr>
        </p:nvSpPr>
        <p:spPr>
          <a:xfrm>
            <a:off x="7010400" y="36576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6" name="Text Placeholder 3"/>
          <p:cNvSpPr>
            <a:spLocks noGrp="1"/>
          </p:cNvSpPr>
          <p:nvPr>
            <p:ph type="body" sz="quarter" idx="22"/>
          </p:nvPr>
        </p:nvSpPr>
        <p:spPr>
          <a:xfrm>
            <a:off x="7010400" y="41148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7" name="Text Placeholder 3"/>
          <p:cNvSpPr>
            <a:spLocks noGrp="1"/>
          </p:cNvSpPr>
          <p:nvPr>
            <p:ph type="body" sz="quarter" idx="23"/>
          </p:nvPr>
        </p:nvSpPr>
        <p:spPr>
          <a:xfrm>
            <a:off x="7010400" y="45720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8" name="Text Placeholder 3"/>
          <p:cNvSpPr>
            <a:spLocks noGrp="1"/>
          </p:cNvSpPr>
          <p:nvPr>
            <p:ph type="body" sz="quarter" idx="24"/>
          </p:nvPr>
        </p:nvSpPr>
        <p:spPr>
          <a:xfrm>
            <a:off x="7010400" y="50292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2" name="Date Placeholder 8"/>
          <p:cNvSpPr>
            <a:spLocks noGrp="1"/>
          </p:cNvSpPr>
          <p:nvPr>
            <p:ph type="dt" sz="half" idx="25"/>
          </p:nvPr>
        </p:nvSpPr>
        <p:spPr>
          <a:xfrm>
            <a:off x="8839200" y="6248400"/>
            <a:ext cx="2844800" cy="366184"/>
          </a:xfrm>
          <a:prstGeom prst="rect">
            <a:avLst/>
          </a:prstGeom>
        </p:spPr>
        <p:txBody>
          <a:bodyPr/>
          <a:lstStyle>
            <a:lvl1pPr>
              <a:defRPr/>
            </a:lvl1pPr>
          </a:lstStyle>
          <a:p>
            <a:pPr defTabSz="914139">
              <a:defRPr/>
            </a:pPr>
            <a:endParaRPr lang="en-JM">
              <a:solidFill>
                <a:srgbClr val="FFFFFF"/>
              </a:solidFill>
            </a:endParaRPr>
          </a:p>
        </p:txBody>
      </p:sp>
      <p:sp>
        <p:nvSpPr>
          <p:cNvPr id="19" name="Slide Number Placeholder 5"/>
          <p:cNvSpPr>
            <a:spLocks noGrp="1"/>
          </p:cNvSpPr>
          <p:nvPr>
            <p:ph type="sldNum" sz="quarter" idx="26"/>
          </p:nvPr>
        </p:nvSpPr>
        <p:spPr>
          <a:xfrm>
            <a:off x="8432800" y="-770467"/>
            <a:ext cx="781050" cy="711200"/>
          </a:xfrm>
          <a:prstGeom prst="rect">
            <a:avLst/>
          </a:prstGeom>
        </p:spPr>
        <p:txBody>
          <a:bodyPr vert="horz" wrap="square" lIns="91440" tIns="45720" rIns="91440" bIns="45720" numCol="1" anchor="t" anchorCtr="0" compatLnSpc="1">
            <a:prstTxWarp prst="textNoShape">
              <a:avLst/>
            </a:prstTxWarp>
          </a:bodyPr>
          <a:lstStyle>
            <a:lvl1pPr>
              <a:defRPr/>
            </a:lvl1pPr>
          </a:lstStyle>
          <a:p>
            <a:pPr defTabSz="914139"/>
            <a:fld id="{13177A65-4154-45E4-AFE2-10A4E7E143F6}" type="slidenum">
              <a:rPr lang="en-JM" smtClean="0">
                <a:solidFill>
                  <a:srgbClr val="FFFFFF"/>
                </a:solidFill>
              </a:rPr>
              <a:pPr defTabSz="914139"/>
              <a:t>‹#›</a:t>
            </a:fld>
            <a:endParaRPr lang="en-JM">
              <a:solidFill>
                <a:srgbClr val="FFFFFF"/>
              </a:solidFill>
            </a:endParaRPr>
          </a:p>
        </p:txBody>
      </p:sp>
    </p:spTree>
    <p:extLst>
      <p:ext uri="{BB962C8B-B14F-4D97-AF65-F5344CB8AC3E}">
        <p14:creationId xmlns:p14="http://schemas.microsoft.com/office/powerpoint/2010/main" val="3616354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53257277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806565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5357923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0452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55865698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715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12178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889837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785479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6640908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4926230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5891430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968443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926146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544074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256347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85063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49130388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8430858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4894807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87015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95975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55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16108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5379312"/>
          </a:xfrm>
        </p:spPr>
        <p:txBody>
          <a:bodyPr>
            <a:normAutofit/>
          </a:bodyPr>
          <a:lstStyle>
            <a:lvl1pPr>
              <a:defRPr>
                <a:gradFill>
                  <a:gsLst>
                    <a:gs pos="1250">
                      <a:schemeClr val="tx2"/>
                    </a:gs>
                    <a:gs pos="99000">
                      <a:schemeClr val="tx2"/>
                    </a:gs>
                  </a:gsLst>
                  <a:lin ang="5400000" scaled="0"/>
                </a:gradFill>
              </a:defRPr>
            </a:lvl1pPr>
            <a:lvl2pPr>
              <a:defRPr>
                <a:gradFill>
                  <a:gsLst>
                    <a:gs pos="0">
                      <a:schemeClr val="tx1">
                        <a:lumMod val="65000"/>
                        <a:lumOff val="35000"/>
                      </a:schemeClr>
                    </a:gs>
                    <a:gs pos="83000">
                      <a:schemeClr val="tx1">
                        <a:lumMod val="65000"/>
                        <a:lumOff val="35000"/>
                      </a:schemeClr>
                    </a:gs>
                  </a:gsLst>
                </a:gradFill>
              </a:defRPr>
            </a:lvl2pPr>
            <a:lvl3pPr>
              <a:defRPr>
                <a:gradFill>
                  <a:gsLst>
                    <a:gs pos="0">
                      <a:schemeClr val="tx1">
                        <a:lumMod val="65000"/>
                        <a:lumOff val="35000"/>
                      </a:schemeClr>
                    </a:gs>
                    <a:gs pos="83000">
                      <a:schemeClr val="tx1">
                        <a:lumMod val="65000"/>
                        <a:lumOff val="35000"/>
                      </a:schemeClr>
                    </a:gs>
                  </a:gsLst>
                </a:gradFill>
              </a:defRPr>
            </a:lvl3pPr>
            <a:lvl4pPr>
              <a:defRPr>
                <a:gradFill>
                  <a:gsLst>
                    <a:gs pos="0">
                      <a:schemeClr val="tx1">
                        <a:lumMod val="65000"/>
                        <a:lumOff val="35000"/>
                      </a:schemeClr>
                    </a:gs>
                    <a:gs pos="83000">
                      <a:schemeClr val="tx1">
                        <a:lumMod val="65000"/>
                        <a:lumOff val="35000"/>
                      </a:schemeClr>
                    </a:gs>
                  </a:gsLst>
                </a:gradFill>
              </a:defRPr>
            </a:lvl4pPr>
            <a:lvl5pPr>
              <a:defRPr>
                <a:gradFill>
                  <a:gsLst>
                    <a:gs pos="0">
                      <a:schemeClr val="tx1">
                        <a:lumMod val="65000"/>
                        <a:lumOff val="35000"/>
                      </a:schemeClr>
                    </a:gs>
                    <a:gs pos="83000">
                      <a:schemeClr val="tx1">
                        <a:lumMod val="65000"/>
                        <a:lumOff val="35000"/>
                      </a:schemeClr>
                    </a:gs>
                  </a:gsLst>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gradFill>
                  <a:gsLst>
                    <a:gs pos="0">
                      <a:schemeClr val="tx1">
                        <a:lumMod val="65000"/>
                        <a:lumOff val="35000"/>
                      </a:schemeClr>
                    </a:gs>
                    <a:gs pos="83000">
                      <a:schemeClr val="tx1">
                        <a:lumMod val="65000"/>
                        <a:lumOff val="35000"/>
                      </a:schemeClr>
                    </a:gs>
                  </a:gsLst>
                </a:gradFill>
              </a:defRPr>
            </a:lvl1pPr>
          </a:lstStyle>
          <a:p>
            <a:r>
              <a:rPr lang="en-US" dirty="0" smtClean="0"/>
              <a:t>Click to edit Master title style</a:t>
            </a:r>
            <a:endParaRPr lang="en-US" dirty="0"/>
          </a:p>
        </p:txBody>
      </p:sp>
      <p:sp>
        <p:nvSpPr>
          <p:cNvPr id="5" name="Footer Placeholder 4"/>
          <p:cNvSpPr>
            <a:spLocks noGrp="1"/>
          </p:cNvSpPr>
          <p:nvPr>
            <p:ph type="ftr" sz="quarter" idx="13"/>
          </p:nvPr>
        </p:nvSpPr>
        <p:spPr>
          <a:xfrm>
            <a:off x="269243" y="6584720"/>
            <a:ext cx="8964247" cy="273280"/>
          </a:xfrm>
          <a:prstGeom prst="rect">
            <a:avLst/>
          </a:prstGeom>
        </p:spPr>
        <p:txBody>
          <a:bodyPr/>
          <a:lstStyle/>
          <a:p>
            <a:pPr defTabSz="914367"/>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5283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ntact 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9" name="Content Placeholder 8"/>
          <p:cNvSpPr>
            <a:spLocks noGrp="1"/>
          </p:cNvSpPr>
          <p:nvPr>
            <p:ph sz="quarter" idx="13"/>
          </p:nvPr>
        </p:nvSpPr>
        <p:spPr>
          <a:xfrm>
            <a:off x="609600" y="1219202"/>
            <a:ext cx="10668000" cy="685800"/>
          </a:xfrm>
        </p:spPr>
        <p:txBody>
          <a:bodyPr>
            <a:noAutofit/>
          </a:bodyPr>
          <a:lstStyle>
            <a:lvl1pPr>
              <a:spcBef>
                <a:spcPts val="0"/>
              </a:spcBef>
              <a:buNone/>
              <a:defRPr sz="2132"/>
            </a:lvl1pPr>
            <a:lvl2pPr>
              <a:defRPr sz="2132"/>
            </a:lvl2pPr>
            <a:lvl3pPr>
              <a:defRPr sz="2132"/>
            </a:lvl3pPr>
            <a:lvl4pPr>
              <a:defRPr sz="2132"/>
            </a:lvl4pPr>
            <a:lvl5pPr algn="l">
              <a:buNone/>
              <a:defRPr sz="2132"/>
            </a:lvl5pPr>
          </a:lstStyle>
          <a:p>
            <a:pPr lvl="0"/>
            <a:r>
              <a:rPr lang="en-US" smtClean="0"/>
              <a:t>Click to edit Master text styles</a:t>
            </a:r>
          </a:p>
        </p:txBody>
      </p:sp>
      <p:sp>
        <p:nvSpPr>
          <p:cNvPr id="11" name="Picture Placeholder 10"/>
          <p:cNvSpPr>
            <a:spLocks noGrp="1"/>
          </p:cNvSpPr>
          <p:nvPr>
            <p:ph type="pic" sz="quarter" idx="14"/>
          </p:nvPr>
        </p:nvSpPr>
        <p:spPr>
          <a:xfrm>
            <a:off x="812799" y="2209800"/>
            <a:ext cx="5689603" cy="3246120"/>
          </a:xfrm>
          <a:ln w="57150" cap="sq">
            <a:solidFill>
              <a:schemeClr val="bg1"/>
            </a:solidFill>
            <a:miter lim="800000"/>
          </a:ln>
          <a:effectLst>
            <a:outerShdw blurRad="63500" sx="102000" sy="102000" algn="ctr" rotWithShape="0">
              <a:prstClr val="black">
                <a:alpha val="40000"/>
              </a:prstClr>
            </a:outerShdw>
          </a:effectLst>
        </p:spPr>
        <p:txBody>
          <a:bodyPr rtlCol="0">
            <a:normAutofit/>
          </a:bodyPr>
          <a:lstStyle>
            <a:lvl1pPr marL="0" indent="0">
              <a:buFontTx/>
              <a:buNone/>
              <a:defRPr sz="2665"/>
            </a:lvl1pPr>
          </a:lstStyle>
          <a:p>
            <a:pPr lvl="0"/>
            <a:r>
              <a:rPr lang="en-US" noProof="0" smtClean="0"/>
              <a:t>Click icon to add picture</a:t>
            </a:r>
            <a:endParaRPr lang="en-JM" noProof="0"/>
          </a:p>
        </p:txBody>
      </p:sp>
      <p:sp>
        <p:nvSpPr>
          <p:cNvPr id="4" name="Text Placeholder 3"/>
          <p:cNvSpPr>
            <a:spLocks noGrp="1"/>
          </p:cNvSpPr>
          <p:nvPr>
            <p:ph type="body" sz="quarter" idx="18"/>
          </p:nvPr>
        </p:nvSpPr>
        <p:spPr>
          <a:xfrm>
            <a:off x="7010400" y="22860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3" name="Text Placeholder 3"/>
          <p:cNvSpPr>
            <a:spLocks noGrp="1"/>
          </p:cNvSpPr>
          <p:nvPr>
            <p:ph type="body" sz="quarter" idx="19"/>
          </p:nvPr>
        </p:nvSpPr>
        <p:spPr>
          <a:xfrm>
            <a:off x="7010400" y="27432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4" name="Text Placeholder 3"/>
          <p:cNvSpPr>
            <a:spLocks noGrp="1"/>
          </p:cNvSpPr>
          <p:nvPr>
            <p:ph type="body" sz="quarter" idx="20"/>
          </p:nvPr>
        </p:nvSpPr>
        <p:spPr>
          <a:xfrm>
            <a:off x="7010400" y="32004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5" name="Text Placeholder 3"/>
          <p:cNvSpPr>
            <a:spLocks noGrp="1"/>
          </p:cNvSpPr>
          <p:nvPr>
            <p:ph type="body" sz="quarter" idx="21"/>
          </p:nvPr>
        </p:nvSpPr>
        <p:spPr>
          <a:xfrm>
            <a:off x="7010400" y="36576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6" name="Text Placeholder 3"/>
          <p:cNvSpPr>
            <a:spLocks noGrp="1"/>
          </p:cNvSpPr>
          <p:nvPr>
            <p:ph type="body" sz="quarter" idx="22"/>
          </p:nvPr>
        </p:nvSpPr>
        <p:spPr>
          <a:xfrm>
            <a:off x="7010400" y="41148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7" name="Text Placeholder 3"/>
          <p:cNvSpPr>
            <a:spLocks noGrp="1"/>
          </p:cNvSpPr>
          <p:nvPr>
            <p:ph type="body" sz="quarter" idx="23"/>
          </p:nvPr>
        </p:nvSpPr>
        <p:spPr>
          <a:xfrm>
            <a:off x="7010400" y="45720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8" name="Text Placeholder 3"/>
          <p:cNvSpPr>
            <a:spLocks noGrp="1"/>
          </p:cNvSpPr>
          <p:nvPr>
            <p:ph type="body" sz="quarter" idx="24"/>
          </p:nvPr>
        </p:nvSpPr>
        <p:spPr>
          <a:xfrm>
            <a:off x="7010400" y="50292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2" name="Date Placeholder 8"/>
          <p:cNvSpPr>
            <a:spLocks noGrp="1"/>
          </p:cNvSpPr>
          <p:nvPr>
            <p:ph type="dt" sz="half" idx="25"/>
          </p:nvPr>
        </p:nvSpPr>
        <p:spPr>
          <a:xfrm>
            <a:off x="8839200" y="6248400"/>
            <a:ext cx="2844800" cy="366184"/>
          </a:xfrm>
          <a:prstGeom prst="rect">
            <a:avLst/>
          </a:prstGeom>
        </p:spPr>
        <p:txBody>
          <a:bodyPr/>
          <a:lstStyle>
            <a:lvl1pPr>
              <a:defRPr/>
            </a:lvl1pPr>
          </a:lstStyle>
          <a:p>
            <a:pPr defTabSz="914139">
              <a:defRPr/>
            </a:pPr>
            <a:endParaRPr lang="en-JM">
              <a:solidFill>
                <a:srgbClr val="FFFFFF"/>
              </a:solidFill>
            </a:endParaRPr>
          </a:p>
        </p:txBody>
      </p:sp>
      <p:sp>
        <p:nvSpPr>
          <p:cNvPr id="19" name="Slide Number Placeholder 5"/>
          <p:cNvSpPr>
            <a:spLocks noGrp="1"/>
          </p:cNvSpPr>
          <p:nvPr>
            <p:ph type="sldNum" sz="quarter" idx="26"/>
          </p:nvPr>
        </p:nvSpPr>
        <p:spPr>
          <a:xfrm>
            <a:off x="8432800" y="-770467"/>
            <a:ext cx="781050" cy="711200"/>
          </a:xfrm>
          <a:prstGeom prst="rect">
            <a:avLst/>
          </a:prstGeom>
        </p:spPr>
        <p:txBody>
          <a:bodyPr vert="horz" wrap="square" lIns="91440" tIns="45720" rIns="91440" bIns="45720" numCol="1" anchor="t" anchorCtr="0" compatLnSpc="1">
            <a:prstTxWarp prst="textNoShape">
              <a:avLst/>
            </a:prstTxWarp>
          </a:bodyPr>
          <a:lstStyle>
            <a:lvl1pPr>
              <a:defRPr/>
            </a:lvl1pPr>
          </a:lstStyle>
          <a:p>
            <a:pPr defTabSz="914139"/>
            <a:fld id="{13177A65-4154-45E4-AFE2-10A4E7E143F6}" type="slidenum">
              <a:rPr lang="en-JM" smtClean="0">
                <a:solidFill>
                  <a:srgbClr val="FFFFFF"/>
                </a:solidFill>
              </a:rPr>
              <a:pPr defTabSz="914139"/>
              <a:t>‹#›</a:t>
            </a:fld>
            <a:endParaRPr lang="en-JM">
              <a:solidFill>
                <a:srgbClr val="FFFFFF"/>
              </a:solidFill>
            </a:endParaRPr>
          </a:p>
        </p:txBody>
      </p:sp>
    </p:spTree>
    <p:extLst>
      <p:ext uri="{BB962C8B-B14F-4D97-AF65-F5344CB8AC3E}">
        <p14:creationId xmlns:p14="http://schemas.microsoft.com/office/powerpoint/2010/main" val="1642662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9439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defTabSz="914367"/>
            <a:fld id="{A84A69FC-0B06-4115-B5B5-F28388165D8C}" type="datetimeFigureOut">
              <a:rPr lang="en-US" smtClean="0">
                <a:solidFill>
                  <a:srgbClr val="404040"/>
                </a:solidFill>
              </a:rPr>
              <a:pPr defTabSz="914367"/>
              <a:t>7/13/2015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14367"/>
            <a:endParaRPr lang="en-US">
              <a:solidFill>
                <a:srgbClr val="404040"/>
              </a:solidFill>
            </a:endParaRPr>
          </a:p>
        </p:txBody>
      </p:sp>
      <p:sp>
        <p:nvSpPr>
          <p:cNvPr id="7" name="Slide Number Placeholder 6"/>
          <p:cNvSpPr>
            <a:spLocks noGrp="1"/>
          </p:cNvSpPr>
          <p:nvPr>
            <p:ph type="sldNum" sz="quarter" idx="12"/>
          </p:nvPr>
        </p:nvSpPr>
        <p:spPr/>
        <p:txBody>
          <a:bodyPr/>
          <a:lstStyle/>
          <a:p>
            <a:pPr defTabSz="914367"/>
            <a:fld id="{28BC5A16-2A45-488E-90B0-FD90D8BC7CEA}" type="slidenum">
              <a:rPr lang="en-US" smtClean="0">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1877453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99508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1993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1993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50641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2" y="87503"/>
            <a:ext cx="11034500" cy="910024"/>
          </a:xfrm>
        </p:spPr>
        <p:txBody>
          <a:bodyPr lIns="0">
            <a:normAutofit/>
          </a:bodyPr>
          <a:lstStyle>
            <a:lvl1pPr algn="l">
              <a:defRPr sz="3732"/>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715" y="1507481"/>
            <a:ext cx="9572495" cy="2394035"/>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4431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image" Target="../media/image4.png"/><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theme" Target="../theme/theme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30" r:id="rId14"/>
    <p:sldLayoutId id="2147483731" r:id="rId15"/>
    <p:sldLayoutId id="2147483732" r:id="rId16"/>
    <p:sldLayoutId id="2147483733" r:id="rId17"/>
    <p:sldLayoutId id="2147483734" r:id="rId18"/>
    <p:sldLayoutId id="2147483739" r:id="rId19"/>
    <p:sldLayoutId id="2147483740" r:id="rId20"/>
    <p:sldLayoutId id="2147483742" r:id="rId21"/>
    <p:sldLayoutId id="2147483743" r:id="rId22"/>
    <p:sldLayoutId id="2147483744" r:id="rId23"/>
    <p:sldLayoutId id="2147483745" r:id="rId24"/>
    <p:sldLayoutId id="2147483748" r:id="rId25"/>
    <p:sldLayoutId id="2147483749" r:id="rId26"/>
    <p:sldLayoutId id="2147483753" r:id="rId27"/>
    <p:sldLayoutId id="2147483759" r:id="rId28"/>
    <p:sldLayoutId id="2147483760" r:id="rId29"/>
    <p:sldLayoutId id="2147483762" r:id="rId30"/>
    <p:sldLayoutId id="2147483763" r:id="rId31"/>
    <p:sldLayoutId id="2147483764" r:id="rId32"/>
    <p:sldLayoutId id="2147483765" r:id="rId33"/>
    <p:sldLayoutId id="2147483766" r:id="rId34"/>
    <p:sldLayoutId id="2147483767" r:id="rId35"/>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6798582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hyperlink" Target="http://flip.it/95YFG" TargetMode="Externa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557" t="10781" r="9205" b="9692"/>
          <a:stretch/>
        </p:blipFill>
        <p:spPr>
          <a:xfrm>
            <a:off x="6081085" y="2073273"/>
            <a:ext cx="6110916" cy="4780932"/>
          </a:xfrm>
          <a:prstGeom prst="rect">
            <a:avLst/>
          </a:prstGeom>
        </p:spPr>
      </p:pic>
      <p:sp>
        <p:nvSpPr>
          <p:cNvPr id="4" name="TextBox 3"/>
          <p:cNvSpPr txBox="1"/>
          <p:nvPr/>
        </p:nvSpPr>
        <p:spPr>
          <a:xfrm>
            <a:off x="496385" y="4669547"/>
            <a:ext cx="3358035" cy="1877437"/>
          </a:xfrm>
          <a:prstGeom prst="rect">
            <a:avLst/>
          </a:prstGeom>
          <a:noFill/>
        </p:spPr>
        <p:txBody>
          <a:bodyPr wrap="none" rtlCol="0">
            <a:spAutoFit/>
          </a:bodyPr>
          <a:lstStyle/>
          <a:p>
            <a:pPr defTabSz="914367"/>
            <a:r>
              <a:rPr lang="en-US" sz="3200" dirty="0" smtClean="0">
                <a:solidFill>
                  <a:srgbClr val="FFFFFF"/>
                </a:solidFill>
                <a:latin typeface="Segoe UI Light" panose="020B0502040204020203" pitchFamily="34" charset="0"/>
                <a:cs typeface="Segoe UI Light" panose="020B0502040204020203" pitchFamily="34" charset="0"/>
              </a:rPr>
              <a:t>Andrew Moll</a:t>
            </a:r>
            <a:r>
              <a:rPr lang="en-US" sz="2400" dirty="0">
                <a:solidFill>
                  <a:srgbClr val="FFFFFF"/>
                </a:solidFill>
                <a:latin typeface="Segoe UI Light" panose="020B0502040204020203" pitchFamily="34" charset="0"/>
                <a:cs typeface="Segoe UI Light" panose="020B0502040204020203" pitchFamily="34" charset="0"/>
              </a:rPr>
              <a:t/>
            </a:r>
            <a:br>
              <a:rPr lang="en-US" sz="2400" dirty="0">
                <a:solidFill>
                  <a:srgbClr val="FFFFFF"/>
                </a:solidFill>
                <a:latin typeface="Segoe UI Light" panose="020B0502040204020203" pitchFamily="34" charset="0"/>
                <a:cs typeface="Segoe UI Light" panose="020B0502040204020203" pitchFamily="34" charset="0"/>
              </a:rPr>
            </a:br>
            <a:r>
              <a:rPr lang="en-US" sz="2000" dirty="0">
                <a:solidFill>
                  <a:srgbClr val="FFFFFF"/>
                </a:solidFill>
                <a:latin typeface="Segoe UI Light" panose="020B0502040204020203" pitchFamily="34" charset="0"/>
                <a:cs typeface="Segoe UI Light" panose="020B0502040204020203" pitchFamily="34" charset="0"/>
              </a:rPr>
              <a:t>Microsoft</a:t>
            </a:r>
            <a:r>
              <a:rPr lang="en-US" sz="2400" dirty="0">
                <a:solidFill>
                  <a:srgbClr val="FFFFFF"/>
                </a:solidFill>
                <a:latin typeface="Segoe UI Light" panose="020B0502040204020203" pitchFamily="34" charset="0"/>
                <a:cs typeface="Segoe UI Light" panose="020B0502040204020203" pitchFamily="34" charset="0"/>
              </a:rPr>
              <a:t> </a:t>
            </a:r>
            <a:r>
              <a:rPr lang="en-US" sz="2000" dirty="0" smtClean="0">
                <a:solidFill>
                  <a:srgbClr val="FFFFFF"/>
                </a:solidFill>
                <a:latin typeface="Segoe UI Light" panose="020B0502040204020203" pitchFamily="34" charset="0"/>
                <a:cs typeface="Segoe UI Light" panose="020B0502040204020203" pitchFamily="34" charset="0"/>
              </a:rPr>
              <a:t>Technical </a:t>
            </a:r>
            <a:r>
              <a:rPr lang="en-US" sz="2000" dirty="0">
                <a:solidFill>
                  <a:srgbClr val="FFFFFF"/>
                </a:solidFill>
                <a:latin typeface="Segoe UI Light" panose="020B0502040204020203" pitchFamily="34" charset="0"/>
                <a:cs typeface="Segoe UI Light" panose="020B0502040204020203" pitchFamily="34" charset="0"/>
              </a:rPr>
              <a:t>Evangelist</a:t>
            </a:r>
            <a:br>
              <a:rPr lang="en-US" sz="2000" dirty="0">
                <a:solidFill>
                  <a:srgbClr val="FFFFFF"/>
                </a:solidFill>
                <a:latin typeface="Segoe UI Light" panose="020B0502040204020203" pitchFamily="34" charset="0"/>
                <a:cs typeface="Segoe UI Light" panose="020B0502040204020203" pitchFamily="34" charset="0"/>
              </a:rPr>
            </a:br>
            <a:r>
              <a:rPr lang="en-US" sz="2000" dirty="0" smtClean="0">
                <a:solidFill>
                  <a:srgbClr val="00B0F0"/>
                </a:solidFill>
                <a:latin typeface="Segoe UI Light" panose="020B0502040204020203" pitchFamily="34" charset="0"/>
                <a:cs typeface="Segoe UI Light" panose="020B0502040204020203" pitchFamily="34" charset="0"/>
              </a:rPr>
              <a:t>Andrew.Moll@microsoft.com</a:t>
            </a:r>
            <a:endParaRPr lang="en-US" sz="2000" dirty="0">
              <a:solidFill>
                <a:srgbClr val="00B0F0"/>
              </a:solidFill>
              <a:latin typeface="Segoe UI Light" panose="020B0502040204020203" pitchFamily="34" charset="0"/>
              <a:cs typeface="Segoe UI Light" panose="020B0502040204020203" pitchFamily="34" charset="0"/>
            </a:endParaRPr>
          </a:p>
          <a:p>
            <a:pPr defTabSz="914367"/>
            <a:r>
              <a:rPr lang="en-US" sz="2000" dirty="0">
                <a:solidFill>
                  <a:srgbClr val="FFFFFF"/>
                </a:solidFill>
                <a:latin typeface="Segoe UI Light" panose="020B0502040204020203" pitchFamily="34" charset="0"/>
                <a:cs typeface="Segoe UI Light" panose="020B0502040204020203" pitchFamily="34" charset="0"/>
              </a:rPr>
              <a:t>Blog: </a:t>
            </a:r>
            <a:r>
              <a:rPr lang="en-US" sz="2000" dirty="0" smtClean="0">
                <a:solidFill>
                  <a:srgbClr val="FFFFFF"/>
                </a:solidFill>
                <a:latin typeface="Segoe UI Light" panose="020B0502040204020203" pitchFamily="34" charset="0"/>
                <a:cs typeface="Segoe UI Light" panose="020B0502040204020203" pitchFamily="34" charset="0"/>
              </a:rPr>
              <a:t>AndrewSMoll.com</a:t>
            </a:r>
            <a:endParaRPr lang="en-US" sz="2000" dirty="0">
              <a:solidFill>
                <a:srgbClr val="FFFFFF"/>
              </a:solidFill>
              <a:latin typeface="Segoe UI Light" panose="020B0502040204020203" pitchFamily="34" charset="0"/>
              <a:cs typeface="Segoe UI Light" panose="020B0502040204020203" pitchFamily="34" charset="0"/>
            </a:endParaRPr>
          </a:p>
          <a:p>
            <a:pPr defTabSz="914367"/>
            <a:r>
              <a:rPr lang="en-US" sz="2000" dirty="0">
                <a:solidFill>
                  <a:srgbClr val="FFFFFF"/>
                </a:solidFill>
                <a:latin typeface="Segoe UI Light" panose="020B0502040204020203" pitchFamily="34" charset="0"/>
                <a:cs typeface="Segoe UI Light" panose="020B0502040204020203" pitchFamily="34" charset="0"/>
              </a:rPr>
              <a:t>@</a:t>
            </a:r>
            <a:r>
              <a:rPr lang="en-US" sz="2000" dirty="0" err="1" smtClean="0">
                <a:solidFill>
                  <a:srgbClr val="FFFFFF"/>
                </a:solidFill>
                <a:latin typeface="Segoe UI Light" panose="020B0502040204020203" pitchFamily="34" charset="0"/>
                <a:cs typeface="Segoe UI Light" panose="020B0502040204020203" pitchFamily="34" charset="0"/>
              </a:rPr>
              <a:t>AskTheData</a:t>
            </a:r>
            <a:endParaRPr lang="en-US" sz="2000" dirty="0">
              <a:solidFill>
                <a:srgbClr val="FFFFFF"/>
              </a:solidFill>
            </a:endParaRPr>
          </a:p>
        </p:txBody>
      </p:sp>
      <p:sp>
        <p:nvSpPr>
          <p:cNvPr id="6" name="TextBox 5"/>
          <p:cNvSpPr txBox="1"/>
          <p:nvPr/>
        </p:nvSpPr>
        <p:spPr>
          <a:xfrm>
            <a:off x="496385" y="998309"/>
            <a:ext cx="7337971" cy="2000548"/>
          </a:xfrm>
          <a:prstGeom prst="rect">
            <a:avLst/>
          </a:prstGeom>
          <a:noFill/>
        </p:spPr>
        <p:txBody>
          <a:bodyPr wrap="none" rtlCol="0">
            <a:spAutoFit/>
          </a:bodyPr>
          <a:lstStyle/>
          <a:p>
            <a:pPr defTabSz="914367"/>
            <a:r>
              <a:rPr lang="en-US" sz="4400" dirty="0" smtClean="0">
                <a:solidFill>
                  <a:srgbClr val="00B0F0"/>
                </a:solidFill>
                <a:latin typeface="Segoe UI Light" panose="020B0502040204020203" pitchFamily="34" charset="0"/>
                <a:cs typeface="Segoe UI Light" panose="020B0502040204020203" pitchFamily="34" charset="0"/>
              </a:rPr>
              <a:t>Success on Windows:</a:t>
            </a:r>
            <a:r>
              <a:rPr lang="en-US" sz="3921" dirty="0">
                <a:solidFill>
                  <a:srgbClr val="00B0F0"/>
                </a:solidFill>
                <a:latin typeface="Segoe UI Light" panose="020B0502040204020203" pitchFamily="34" charset="0"/>
                <a:cs typeface="Segoe UI Light" panose="020B0502040204020203" pitchFamily="34" charset="0"/>
              </a:rPr>
              <a:t/>
            </a:r>
            <a:br>
              <a:rPr lang="en-US" sz="3921" dirty="0">
                <a:solidFill>
                  <a:srgbClr val="00B0F0"/>
                </a:solidFill>
                <a:latin typeface="Segoe UI Light" panose="020B0502040204020203" pitchFamily="34" charset="0"/>
                <a:cs typeface="Segoe UI Light" panose="020B0502040204020203" pitchFamily="34" charset="0"/>
              </a:rPr>
            </a:br>
            <a:r>
              <a:rPr lang="en-US" sz="4000" dirty="0">
                <a:solidFill>
                  <a:schemeClr val="bg1"/>
                </a:solidFill>
              </a:rPr>
              <a:t>Developing </a:t>
            </a:r>
            <a:r>
              <a:rPr lang="en-US" sz="4000" dirty="0" smtClean="0">
                <a:solidFill>
                  <a:schemeClr val="bg1"/>
                </a:solidFill>
              </a:rPr>
              <a:t>Universal Windows </a:t>
            </a:r>
          </a:p>
          <a:p>
            <a:pPr defTabSz="914367"/>
            <a:r>
              <a:rPr lang="en-US" sz="4000" dirty="0" smtClean="0">
                <a:solidFill>
                  <a:schemeClr val="bg1"/>
                </a:solidFill>
              </a:rPr>
              <a:t>Platform </a:t>
            </a:r>
            <a:r>
              <a:rPr lang="en-US" sz="4000" dirty="0">
                <a:solidFill>
                  <a:schemeClr val="bg1"/>
                </a:solidFill>
              </a:rPr>
              <a:t>apps for mobile</a:t>
            </a:r>
            <a:endParaRPr lang="en-US" sz="2353" dirty="0">
              <a:solidFill>
                <a:schemeClr val="bg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7150" y="142109"/>
            <a:ext cx="2005016" cy="737532"/>
          </a:xfrm>
          <a:prstGeom prst="rect">
            <a:avLst/>
          </a:prstGeom>
        </p:spPr>
      </p:pic>
    </p:spTree>
    <p:extLst>
      <p:ext uri="{BB962C8B-B14F-4D97-AF65-F5344CB8AC3E}">
        <p14:creationId xmlns:p14="http://schemas.microsoft.com/office/powerpoint/2010/main" val="2949303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type="body" sz="quarter" idx="10"/>
          </p:nvPr>
        </p:nvSpPr>
        <p:spPr/>
        <p:txBody>
          <a:bodyPr/>
          <a:lstStyle/>
          <a:p>
            <a:r>
              <a:rPr lang="en-US" dirty="0" smtClean="0"/>
              <a:t>A single binary </a:t>
            </a:r>
          </a:p>
          <a:p>
            <a:pPr lvl="1"/>
            <a:r>
              <a:rPr lang="en-US" dirty="0" smtClean="0"/>
              <a:t>Running on any device</a:t>
            </a:r>
          </a:p>
          <a:p>
            <a:pPr lvl="1"/>
            <a:r>
              <a:rPr lang="en-US" dirty="0" smtClean="0"/>
              <a:t>Testing for capabilities</a:t>
            </a:r>
          </a:p>
          <a:p>
            <a:pPr lvl="1"/>
            <a:r>
              <a:rPr lang="en-US" dirty="0" smtClean="0"/>
              <a:t>Adjusting to devices</a:t>
            </a:r>
          </a:p>
        </p:txBody>
      </p:sp>
      <p:grpSp>
        <p:nvGrpSpPr>
          <p:cNvPr id="16" name="Group 15"/>
          <p:cNvGrpSpPr/>
          <p:nvPr/>
        </p:nvGrpSpPr>
        <p:grpSpPr>
          <a:xfrm>
            <a:off x="7137903" y="2002998"/>
            <a:ext cx="4578896" cy="4463879"/>
            <a:chOff x="6099857" y="1007349"/>
            <a:chExt cx="5493296" cy="5179442"/>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7" y="1007349"/>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2021468"/>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a:blip r:embed="rId2"/>
          <a:stretch>
            <a:fillRect/>
          </a:stretch>
        </p:blipFill>
        <p:spPr>
          <a:xfrm>
            <a:off x="445165" y="3386010"/>
            <a:ext cx="6053979" cy="4193588"/>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7149480" y="2918841"/>
            <a:ext cx="1441915" cy="8062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9" name="Rectangle 18"/>
          <p:cNvSpPr/>
          <p:nvPr/>
        </p:nvSpPr>
        <p:spPr>
          <a:xfrm>
            <a:off x="8712183" y="2920856"/>
            <a:ext cx="1441915" cy="806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20" name="Rectangle 19"/>
          <p:cNvSpPr/>
          <p:nvPr/>
        </p:nvSpPr>
        <p:spPr>
          <a:xfrm>
            <a:off x="10274884" y="2918841"/>
            <a:ext cx="1441915" cy="806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spTree>
    <p:extLst>
      <p:ext uri="{BB962C8B-B14F-4D97-AF65-F5344CB8AC3E}">
        <p14:creationId xmlns:p14="http://schemas.microsoft.com/office/powerpoint/2010/main" val="1441926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771030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type="body" sz="quarter" idx="10"/>
          </p:nvPr>
        </p:nvSpPr>
        <p:spPr>
          <a:xfrm>
            <a:off x="269239" y="1204913"/>
            <a:ext cx="11922760" cy="5653087"/>
          </a:xfrm>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4008058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design language principles</a:t>
            </a:r>
          </a:p>
        </p:txBody>
      </p:sp>
      <p:graphicFrame>
        <p:nvGraphicFramePr>
          <p:cNvPr id="8" name="Content Placeholder 7"/>
          <p:cNvGraphicFramePr>
            <a:graphicFrameLocks noGrp="1"/>
          </p:cNvGraphicFramePr>
          <p:nvPr>
            <p:ph sz="quarter" idx="4294967295"/>
            <p:extLst/>
          </p:nvPr>
        </p:nvGraphicFramePr>
        <p:xfrm>
          <a:off x="269238" y="1187450"/>
          <a:ext cx="10586092" cy="5079999"/>
        </p:xfrm>
        <a:graphic>
          <a:graphicData uri="http://schemas.openxmlformats.org/drawingml/2006/table">
            <a:tbl>
              <a:tblPr firstRow="1" bandRow="1">
                <a:tableStyleId>{2D5ABB26-0587-4C30-8999-92F81FD0307C}</a:tableStyleId>
              </a:tblPr>
              <a:tblGrid>
                <a:gridCol w="5293046">
                  <a:extLst>
                    <a:ext uri="{9D8B030D-6E8A-4147-A177-3AD203B41FA5}">
                      <a16:colId xmlns:a16="http://schemas.microsoft.com/office/drawing/2014/main" xmlns="" val="20000"/>
                    </a:ext>
                  </a:extLst>
                </a:gridCol>
                <a:gridCol w="5293046">
                  <a:extLst>
                    <a:ext uri="{9D8B030D-6E8A-4147-A177-3AD203B41FA5}">
                      <a16:colId xmlns:a16="http://schemas.microsoft.com/office/drawing/2014/main" xmlns="" val="20001"/>
                    </a:ext>
                  </a:extLst>
                </a:gridCol>
              </a:tblGrid>
              <a:tr h="1693333">
                <a:tc>
                  <a:txBody>
                    <a:bodyPr/>
                    <a:lstStyle/>
                    <a:p>
                      <a:r>
                        <a:rPr lang="en-US" sz="4400" kern="1200" dirty="0" smtClean="0"/>
                        <a:t>Keep it Simple</a:t>
                      </a:r>
                    </a:p>
                    <a:p>
                      <a:r>
                        <a:rPr lang="en-US" sz="1800" dirty="0" smtClean="0"/>
                        <a:t>Isn’t it nice when </a:t>
                      </a:r>
                      <a:r>
                        <a:rPr lang="en-US" sz="1800" b="1" dirty="0" smtClean="0"/>
                        <a:t>things just work</a:t>
                      </a:r>
                      <a:r>
                        <a:rPr lang="en-US" sz="1800" dirty="0" smtClean="0"/>
                        <a:t>, when the </a:t>
                      </a:r>
                      <a:br>
                        <a:rPr lang="en-US" sz="1800" dirty="0" smtClean="0"/>
                      </a:br>
                      <a:r>
                        <a:rPr lang="en-US" sz="1800" dirty="0" smtClean="0"/>
                        <a:t>next step is intuitive, and people are inspired?</a:t>
                      </a:r>
                    </a:p>
                    <a:p>
                      <a:endParaRPr lang="en-US" sz="1800" dirty="0"/>
                    </a:p>
                  </a:txBody>
                  <a:tcPr/>
                </a:tc>
                <a:tc>
                  <a:txBody>
                    <a:bodyPr/>
                    <a:lstStyle/>
                    <a:p>
                      <a:r>
                        <a:rPr lang="en-US" sz="4400" kern="1200" dirty="0" smtClean="0"/>
                        <a:t>Make it Personal</a:t>
                      </a:r>
                    </a:p>
                    <a:p>
                      <a:r>
                        <a:rPr lang="en-US" sz="1800" dirty="0" smtClean="0"/>
                        <a:t>We </a:t>
                      </a:r>
                      <a:r>
                        <a:rPr lang="en-US" sz="1800" b="1" dirty="0" smtClean="0"/>
                        <a:t>design for real people</a:t>
                      </a:r>
                      <a:r>
                        <a:rPr lang="en-US" sz="1800" dirty="0" smtClean="0"/>
                        <a:t>, not</a:t>
                      </a:r>
                      <a:r>
                        <a:rPr lang="en-US" sz="1800" baseline="0" dirty="0" smtClean="0"/>
                        <a:t> requiring people</a:t>
                      </a:r>
                      <a:br>
                        <a:rPr lang="en-US" sz="1800" baseline="0" dirty="0" smtClean="0"/>
                      </a:br>
                      <a:r>
                        <a:rPr lang="en-US" sz="1800" baseline="0" dirty="0" smtClean="0"/>
                        <a:t>can fit into our design. </a:t>
                      </a:r>
                      <a:r>
                        <a:rPr lang="en-US" sz="1800" dirty="0" smtClean="0"/>
                        <a:t> Personal means human. </a:t>
                      </a:r>
                      <a:endParaRPr lang="en-US" sz="1800" dirty="0"/>
                    </a:p>
                  </a:txBody>
                  <a:tcPr/>
                </a:tc>
                <a:extLst>
                  <a:ext uri="{0D108BD9-81ED-4DB2-BD59-A6C34878D82A}">
                    <a16:rowId xmlns:a16="http://schemas.microsoft.com/office/drawing/2014/main" xmlns="" val="10000"/>
                  </a:ext>
                </a:extLst>
              </a:tr>
              <a:tr h="1693333">
                <a:tc>
                  <a:txBody>
                    <a:bodyPr/>
                    <a:lstStyle/>
                    <a:p>
                      <a:r>
                        <a:rPr lang="en-US" sz="4400" kern="1200" dirty="0" smtClean="0"/>
                        <a:t>Think Universal</a:t>
                      </a:r>
                    </a:p>
                    <a:p>
                      <a:r>
                        <a:rPr lang="en-US" sz="1800" b="1" dirty="0" smtClean="0"/>
                        <a:t>Better technology </a:t>
                      </a:r>
                      <a:r>
                        <a:rPr lang="en-US" sz="1800" dirty="0" smtClean="0"/>
                        <a:t>for anyone is better </a:t>
                      </a:r>
                      <a:br>
                        <a:rPr lang="en-US" sz="1800" dirty="0" smtClean="0"/>
                      </a:br>
                      <a:r>
                        <a:rPr lang="en-US" sz="1800" dirty="0" smtClean="0"/>
                        <a:t>technology</a:t>
                      </a:r>
                      <a:r>
                        <a:rPr lang="en-US" sz="1800" baseline="0" dirty="0" smtClean="0"/>
                        <a:t> for everyone. It’s an attitude.</a:t>
                      </a:r>
                      <a:endParaRPr lang="en-US" sz="1800" dirty="0"/>
                    </a:p>
                  </a:txBody>
                  <a:tcPr/>
                </a:tc>
                <a:tc>
                  <a:txBody>
                    <a:bodyPr/>
                    <a:lstStyle/>
                    <a:p>
                      <a:r>
                        <a:rPr lang="en-US" sz="4400" kern="1200" dirty="0" smtClean="0"/>
                        <a:t>Create Delight</a:t>
                      </a:r>
                    </a:p>
                    <a:p>
                      <a:r>
                        <a:rPr lang="en-US" sz="1800" dirty="0" smtClean="0"/>
                        <a:t>Attention of detail equals </a:t>
                      </a:r>
                      <a:r>
                        <a:rPr lang="en-US" sz="1800" b="1" dirty="0" smtClean="0"/>
                        <a:t>moments of delight</a:t>
                      </a:r>
                      <a:r>
                        <a:rPr lang="en-US" sz="1800" dirty="0" smtClean="0"/>
                        <a:t>. Sometimes delight is so perfect it is invisible. </a:t>
                      </a:r>
                      <a:endParaRPr lang="en-US" sz="1800" dirty="0"/>
                    </a:p>
                  </a:txBody>
                  <a:tcPr/>
                </a:tc>
                <a:extLst>
                  <a:ext uri="{0D108BD9-81ED-4DB2-BD59-A6C34878D82A}">
                    <a16:rowId xmlns:a16="http://schemas.microsoft.com/office/drawing/2014/main" xmlns="" val="10001"/>
                  </a:ext>
                </a:extLst>
              </a:tr>
              <a:tr h="1693333">
                <a:tc>
                  <a:txBody>
                    <a:bodyPr/>
                    <a:lstStyle/>
                    <a:p>
                      <a:r>
                        <a:rPr lang="en-US" sz="4400" kern="1200" dirty="0" smtClean="0">
                          <a:solidFill>
                            <a:schemeClr val="tx1"/>
                          </a:solidFill>
                          <a:latin typeface="+mn-lt"/>
                          <a:ea typeface="+mn-ea"/>
                          <a:cs typeface="+mn-cs"/>
                        </a:rPr>
                        <a:t>Design as One</a:t>
                      </a:r>
                    </a:p>
                    <a:p>
                      <a:r>
                        <a:rPr lang="en-US" sz="1800" dirty="0" smtClean="0"/>
                        <a:t>Work together and do amazing things.</a:t>
                      </a:r>
                    </a:p>
                    <a:p>
                      <a:r>
                        <a:rPr lang="en-US" sz="1800" dirty="0" smtClean="0"/>
                        <a:t>Many teams, </a:t>
                      </a:r>
                      <a:r>
                        <a:rPr lang="en-US" sz="1800" b="1" dirty="0" smtClean="0"/>
                        <a:t>one ecosystem</a:t>
                      </a:r>
                      <a:r>
                        <a:rPr lang="en-US" sz="1800" dirty="0" smtClean="0"/>
                        <a:t>, happy customers.</a:t>
                      </a:r>
                      <a:endParaRPr lang="en-US" sz="1800" dirty="0"/>
                    </a:p>
                  </a:txBody>
                  <a:tcPr/>
                </a:tc>
                <a:tc>
                  <a:txBody>
                    <a:bodyPr/>
                    <a:lstStyle/>
                    <a:p>
                      <a:endParaRPr lang="en-US" sz="1800" dirty="0"/>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77818078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en-US" dirty="0" smtClean="0"/>
              <a:t>For most text, use </a:t>
            </a:r>
            <a:br>
              <a:rPr lang="en-US" dirty="0" smtClean="0"/>
            </a:br>
            <a:r>
              <a:rPr lang="en-US" dirty="0" smtClean="0"/>
              <a:t>15 </a:t>
            </a:r>
            <a:r>
              <a:rPr lang="en-US" dirty="0" err="1"/>
              <a:t>epx</a:t>
            </a:r>
            <a:r>
              <a:rPr lang="en-US" dirty="0"/>
              <a:t> Segoe UI Regular </a:t>
            </a:r>
          </a:p>
        </p:txBody>
      </p:sp>
    </p:spTree>
    <p:extLst>
      <p:ext uri="{BB962C8B-B14F-4D97-AF65-F5344CB8AC3E}">
        <p14:creationId xmlns:p14="http://schemas.microsoft.com/office/powerpoint/2010/main" val="10578270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versus effective pixel</a:t>
            </a:r>
            <a:endParaRPr lang="en-US" dirty="0"/>
          </a:p>
        </p:txBody>
      </p:sp>
      <p:grpSp>
        <p:nvGrpSpPr>
          <p:cNvPr id="73" name="Group 72"/>
          <p:cNvGrpSpPr/>
          <p:nvPr/>
        </p:nvGrpSpPr>
        <p:grpSpPr>
          <a:xfrm>
            <a:off x="6636347" y="1584899"/>
            <a:ext cx="1342287" cy="2378031"/>
            <a:chOff x="437063" y="1281340"/>
            <a:chExt cx="382494" cy="552824"/>
          </a:xfrm>
        </p:grpSpPr>
        <p:sp>
          <p:nvSpPr>
            <p:cNvPr id="74" name="Rounded Rectangle 73"/>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75" name="Rectangle 74"/>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76" name="Rectangle 75"/>
          <p:cNvSpPr/>
          <p:nvPr/>
        </p:nvSpPr>
        <p:spPr>
          <a:xfrm>
            <a:off x="6888187" y="2087527"/>
            <a:ext cx="797013"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4” Phone</a:t>
            </a:r>
          </a:p>
          <a:p>
            <a:r>
              <a:rPr lang="en-US" sz="1200" dirty="0" smtClean="0">
                <a:solidFill>
                  <a:schemeClr val="bg1">
                    <a:lumMod val="75000"/>
                  </a:schemeClr>
                </a:solidFill>
                <a:latin typeface="Segoe UI" panose="020B0502040204020203" pitchFamily="34" charset="0"/>
                <a:cs typeface="Segoe UI" panose="020B0502040204020203" pitchFamily="34" charset="0"/>
              </a:rPr>
              <a:t>480x854</a:t>
            </a:r>
            <a:endParaRPr lang="en-US" sz="1200" dirty="0">
              <a:latin typeface="Segoe UI" panose="020B0502040204020203" pitchFamily="34" charset="0"/>
              <a:cs typeface="Segoe UI" panose="020B0502040204020203" pitchFamily="34" charset="0"/>
            </a:endParaRPr>
          </a:p>
        </p:txBody>
      </p:sp>
      <p:grpSp>
        <p:nvGrpSpPr>
          <p:cNvPr id="77" name="Group 76"/>
          <p:cNvGrpSpPr/>
          <p:nvPr/>
        </p:nvGrpSpPr>
        <p:grpSpPr>
          <a:xfrm>
            <a:off x="7718899" y="1898851"/>
            <a:ext cx="1773581" cy="3142124"/>
            <a:chOff x="437063" y="1281340"/>
            <a:chExt cx="382494" cy="552824"/>
          </a:xfrm>
        </p:grpSpPr>
        <p:sp>
          <p:nvSpPr>
            <p:cNvPr id="78" name="Rounded Rectangle 77"/>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79" name="Rectangle 78"/>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80" name="Rectangle 79"/>
          <p:cNvSpPr/>
          <p:nvPr/>
        </p:nvSpPr>
        <p:spPr>
          <a:xfrm>
            <a:off x="6788561" y="1755028"/>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3" name="Rectangle 82"/>
          <p:cNvSpPr/>
          <p:nvPr/>
        </p:nvSpPr>
        <p:spPr>
          <a:xfrm>
            <a:off x="7927695" y="2638156"/>
            <a:ext cx="838691"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5” Phone</a:t>
            </a:r>
          </a:p>
          <a:p>
            <a:r>
              <a:rPr lang="en-US" sz="1200" dirty="0" smtClean="0">
                <a:solidFill>
                  <a:schemeClr val="bg1">
                    <a:lumMod val="75000"/>
                  </a:schemeClr>
                </a:solidFill>
                <a:latin typeface="Segoe UI" panose="020B0502040204020203" pitchFamily="34" charset="0"/>
                <a:cs typeface="Segoe UI" panose="020B0502040204020203" pitchFamily="34" charset="0"/>
              </a:rPr>
              <a:t>720x1280</a:t>
            </a:r>
            <a:endParaRPr lang="en-US" sz="1200" dirty="0">
              <a:latin typeface="Segoe UI" panose="020B0502040204020203" pitchFamily="34" charset="0"/>
              <a:cs typeface="Segoe UI" panose="020B0502040204020203" pitchFamily="34" charset="0"/>
            </a:endParaRPr>
          </a:p>
        </p:txBody>
      </p:sp>
      <p:grpSp>
        <p:nvGrpSpPr>
          <p:cNvPr id="84" name="Group 83"/>
          <p:cNvGrpSpPr/>
          <p:nvPr/>
        </p:nvGrpSpPr>
        <p:grpSpPr>
          <a:xfrm>
            <a:off x="9178896" y="2250884"/>
            <a:ext cx="2222552" cy="3852722"/>
            <a:chOff x="437063" y="1281340"/>
            <a:chExt cx="382494" cy="552824"/>
          </a:xfrm>
        </p:grpSpPr>
        <p:sp>
          <p:nvSpPr>
            <p:cNvPr id="85" name="Rounded Rectangle 8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86" name="Rectangle 8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88" name="Rectangle 87"/>
          <p:cNvSpPr/>
          <p:nvPr/>
        </p:nvSpPr>
        <p:spPr>
          <a:xfrm>
            <a:off x="9411695" y="3318256"/>
            <a:ext cx="922047"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6” Phone</a:t>
            </a:r>
          </a:p>
          <a:p>
            <a:r>
              <a:rPr lang="en-US" sz="1200" dirty="0" smtClean="0">
                <a:solidFill>
                  <a:schemeClr val="bg1">
                    <a:lumMod val="75000"/>
                  </a:schemeClr>
                </a:solidFill>
                <a:latin typeface="Segoe UI" panose="020B0502040204020203" pitchFamily="34" charset="0"/>
                <a:cs typeface="Segoe UI" panose="020B0502040204020203" pitchFamily="34" charset="0"/>
              </a:rPr>
              <a:t>1080x1920</a:t>
            </a:r>
            <a:endParaRPr lang="en-US" sz="1200" dirty="0">
              <a:latin typeface="Segoe UI" panose="020B0502040204020203" pitchFamily="34" charset="0"/>
              <a:cs typeface="Segoe UI" panose="020B0502040204020203" pitchFamily="34" charset="0"/>
            </a:endParaRPr>
          </a:p>
        </p:txBody>
      </p:sp>
      <p:sp>
        <p:nvSpPr>
          <p:cNvPr id="22" name="Rectangle 21"/>
          <p:cNvSpPr/>
          <p:nvPr/>
        </p:nvSpPr>
        <p:spPr>
          <a:xfrm>
            <a:off x="7913219" y="2191082"/>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p:cNvSpPr/>
          <p:nvPr/>
        </p:nvSpPr>
        <p:spPr>
          <a:xfrm>
            <a:off x="9413563" y="2615384"/>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39" name="Group 38"/>
          <p:cNvGrpSpPr/>
          <p:nvPr/>
        </p:nvGrpSpPr>
        <p:grpSpPr>
          <a:xfrm>
            <a:off x="1005450" y="1584899"/>
            <a:ext cx="4765101" cy="4518707"/>
            <a:chOff x="6636347" y="1208979"/>
            <a:chExt cx="4765101" cy="4518707"/>
          </a:xfrm>
        </p:grpSpPr>
        <p:grpSp>
          <p:nvGrpSpPr>
            <p:cNvPr id="40" name="Group 39"/>
            <p:cNvGrpSpPr/>
            <p:nvPr/>
          </p:nvGrpSpPr>
          <p:grpSpPr>
            <a:xfrm>
              <a:off x="6636347" y="1208979"/>
              <a:ext cx="1342287" cy="2378031"/>
              <a:chOff x="437063" y="1281340"/>
              <a:chExt cx="382494" cy="552824"/>
            </a:xfrm>
          </p:grpSpPr>
          <p:sp>
            <p:nvSpPr>
              <p:cNvPr id="53" name="Rounded Rectangle 5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4" name="Rectangle 5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1" name="Rectangle 40"/>
            <p:cNvSpPr/>
            <p:nvPr/>
          </p:nvSpPr>
          <p:spPr>
            <a:xfrm>
              <a:off x="6888187" y="1711607"/>
              <a:ext cx="797013"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4” Phone</a:t>
              </a:r>
            </a:p>
            <a:p>
              <a:r>
                <a:rPr lang="en-US" sz="1200" dirty="0" smtClean="0">
                  <a:solidFill>
                    <a:schemeClr val="bg1">
                      <a:lumMod val="75000"/>
                    </a:schemeClr>
                  </a:solidFill>
                  <a:latin typeface="Segoe UI" panose="020B0502040204020203" pitchFamily="34" charset="0"/>
                  <a:cs typeface="Segoe UI" panose="020B0502040204020203" pitchFamily="34" charset="0"/>
                </a:rPr>
                <a:t>480x854</a:t>
              </a:r>
              <a:endParaRPr lang="en-US" sz="1200" dirty="0">
                <a:latin typeface="Segoe UI" panose="020B0502040204020203" pitchFamily="34" charset="0"/>
                <a:cs typeface="Segoe UI" panose="020B0502040204020203" pitchFamily="34" charset="0"/>
              </a:endParaRPr>
            </a:p>
          </p:txBody>
        </p:sp>
        <p:grpSp>
          <p:nvGrpSpPr>
            <p:cNvPr id="42" name="Group 41"/>
            <p:cNvGrpSpPr/>
            <p:nvPr/>
          </p:nvGrpSpPr>
          <p:grpSpPr>
            <a:xfrm>
              <a:off x="7718899" y="1522931"/>
              <a:ext cx="1773581" cy="3142124"/>
              <a:chOff x="437063" y="1281340"/>
              <a:chExt cx="382494" cy="552824"/>
            </a:xfrm>
          </p:grpSpPr>
          <p:sp>
            <p:nvSpPr>
              <p:cNvPr id="51" name="Rounded Rectangle 50"/>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2" name="Rectangle 51"/>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3" name="Rectangle 42"/>
            <p:cNvSpPr/>
            <p:nvPr/>
          </p:nvSpPr>
          <p:spPr>
            <a:xfrm>
              <a:off x="6788561" y="1379108"/>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4" name="Rectangle 43"/>
            <p:cNvSpPr/>
            <p:nvPr/>
          </p:nvSpPr>
          <p:spPr>
            <a:xfrm>
              <a:off x="7927695" y="1825406"/>
              <a:ext cx="81504" cy="815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p:cNvSpPr/>
            <p:nvPr/>
          </p:nvSpPr>
          <p:spPr>
            <a:xfrm>
              <a:off x="7927695" y="2262236"/>
              <a:ext cx="838691"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5” Phone</a:t>
              </a:r>
            </a:p>
            <a:p>
              <a:r>
                <a:rPr lang="en-US" sz="1200" dirty="0" smtClean="0">
                  <a:solidFill>
                    <a:schemeClr val="bg1">
                      <a:lumMod val="75000"/>
                    </a:schemeClr>
                  </a:solidFill>
                  <a:latin typeface="Segoe UI" panose="020B0502040204020203" pitchFamily="34" charset="0"/>
                  <a:cs typeface="Segoe UI" panose="020B0502040204020203" pitchFamily="34" charset="0"/>
                </a:rPr>
                <a:t>720x1280</a:t>
              </a:r>
              <a:endParaRPr lang="en-US" sz="1200" dirty="0">
                <a:latin typeface="Segoe UI" panose="020B0502040204020203" pitchFamily="34" charset="0"/>
                <a:cs typeface="Segoe UI" panose="020B0502040204020203" pitchFamily="34" charset="0"/>
              </a:endParaRPr>
            </a:p>
          </p:txBody>
        </p:sp>
        <p:grpSp>
          <p:nvGrpSpPr>
            <p:cNvPr id="46" name="Group 45"/>
            <p:cNvGrpSpPr/>
            <p:nvPr/>
          </p:nvGrpSpPr>
          <p:grpSpPr>
            <a:xfrm>
              <a:off x="9178896" y="1874964"/>
              <a:ext cx="2222552" cy="3852722"/>
              <a:chOff x="437063" y="1281340"/>
              <a:chExt cx="382494" cy="552824"/>
            </a:xfrm>
          </p:grpSpPr>
          <p:sp>
            <p:nvSpPr>
              <p:cNvPr id="49" name="Rounded Rectangle 4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0" name="Rectangle 4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7" name="Rectangle 46"/>
            <p:cNvSpPr/>
            <p:nvPr/>
          </p:nvSpPr>
          <p:spPr>
            <a:xfrm>
              <a:off x="9451627" y="2256346"/>
              <a:ext cx="49466" cy="494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8" name="Rectangle 47"/>
            <p:cNvSpPr/>
            <p:nvPr/>
          </p:nvSpPr>
          <p:spPr>
            <a:xfrm>
              <a:off x="9411695" y="2942336"/>
              <a:ext cx="922047"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6” Phone</a:t>
              </a:r>
            </a:p>
            <a:p>
              <a:r>
                <a:rPr lang="en-US" sz="1200" dirty="0" smtClean="0">
                  <a:solidFill>
                    <a:schemeClr val="bg1">
                      <a:lumMod val="75000"/>
                    </a:schemeClr>
                  </a:solidFill>
                  <a:latin typeface="Segoe UI" panose="020B0502040204020203" pitchFamily="34" charset="0"/>
                  <a:cs typeface="Segoe UI" panose="020B0502040204020203" pitchFamily="34" charset="0"/>
                </a:rPr>
                <a:t>1080x1920</a:t>
              </a:r>
              <a:endParaRPr lang="en-US" sz="12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3830755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Four is the magic number</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20111" y="182919"/>
            <a:ext cx="4471889" cy="6675081"/>
          </a:xfrm>
          <a:prstGeom prst="rect">
            <a:avLst/>
          </a:prstGeom>
        </p:spPr>
      </p:pic>
      <p:pic>
        <p:nvPicPr>
          <p:cNvPr id="6" name="Picture 5"/>
          <p:cNvPicPr>
            <a:picLocks noChangeAspect="1"/>
          </p:cNvPicPr>
          <p:nvPr/>
        </p:nvPicPr>
        <p:blipFill rotWithShape="1">
          <a:blip r:embed="rId3"/>
          <a:srcRect r="7759"/>
          <a:stretch/>
        </p:blipFill>
        <p:spPr>
          <a:xfrm>
            <a:off x="2023803" y="1739437"/>
            <a:ext cx="3479222" cy="3429000"/>
          </a:xfrm>
          <a:prstGeom prst="rect">
            <a:avLst/>
          </a:prstGeom>
        </p:spPr>
      </p:pic>
      <p:pic>
        <p:nvPicPr>
          <p:cNvPr id="3" name="Picture 2"/>
          <p:cNvPicPr>
            <a:picLocks noChangeAspect="1"/>
          </p:cNvPicPr>
          <p:nvPr/>
        </p:nvPicPr>
        <p:blipFill>
          <a:blip r:embed="rId4"/>
          <a:stretch>
            <a:fillRect/>
          </a:stretch>
        </p:blipFill>
        <p:spPr>
          <a:xfrm>
            <a:off x="1338262" y="4735397"/>
            <a:ext cx="4943475" cy="1743075"/>
          </a:xfrm>
          <a:prstGeom prst="rect">
            <a:avLst/>
          </a:prstGeom>
        </p:spPr>
      </p:pic>
    </p:spTree>
    <p:extLst>
      <p:ext uri="{BB962C8B-B14F-4D97-AF65-F5344CB8AC3E}">
        <p14:creationId xmlns:p14="http://schemas.microsoft.com/office/powerpoint/2010/main" val="422208089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a:spLocks/>
          </p:cNvSpPr>
          <p:nvPr/>
        </p:nvSpPr>
        <p:spPr bwMode="white">
          <a:xfrm>
            <a:off x="6115412" y="4156091"/>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phablet &amp; tablet</a:t>
            </a:r>
            <a:endParaRPr lang="en-US" sz="1800" dirty="0">
              <a:solidFill>
                <a:schemeClr val="bg2"/>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412" y="2578094"/>
            <a:ext cx="1080428" cy="606506"/>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751" y="1582512"/>
            <a:ext cx="1203578" cy="1606443"/>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156091"/>
            <a:ext cx="892236"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desktop</a:t>
            </a:r>
            <a:endParaRPr lang="en-US" sz="1800" dirty="0">
              <a:solidFill>
                <a:schemeClr val="bg2"/>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2953" y="2168127"/>
            <a:ext cx="1808551" cy="101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959958" y="4156091"/>
            <a:ext cx="720559"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phone</a:t>
            </a:r>
            <a:endParaRPr lang="en-US" sz="1800" dirty="0">
              <a:solidFill>
                <a:schemeClr val="bg2"/>
              </a:solidFill>
              <a:latin typeface="Segoe UI" panose="020B0502040204020203" pitchFamily="34" charset="0"/>
              <a:cs typeface="Segoe UI" panose="020B0502040204020203" pitchFamily="34" charset="0"/>
            </a:endParaRPr>
          </a:p>
        </p:txBody>
      </p:sp>
      <p:sp>
        <p:nvSpPr>
          <p:cNvPr id="46" name="Title 5"/>
          <p:cNvSpPr txBox="1">
            <a:spLocks/>
          </p:cNvSpPr>
          <p:nvPr/>
        </p:nvSpPr>
        <p:spPr bwMode="white">
          <a:xfrm>
            <a:off x="959958" y="4782432"/>
            <a:ext cx="1713392"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l</a:t>
            </a:r>
            <a:r>
              <a:rPr lang="en-US" sz="1100" dirty="0" smtClean="0">
                <a:solidFill>
                  <a:schemeClr val="tx1"/>
                </a:solidFill>
                <a:cs typeface="Segoe UI Light" panose="020B0502040204020203" pitchFamily="34" charset="0"/>
              </a:rPr>
              <a:t>imited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frame at a time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s</a:t>
            </a:r>
            <a:r>
              <a:rPr lang="en-US" sz="1100" dirty="0" smtClean="0">
                <a:solidFill>
                  <a:schemeClr val="tx1"/>
                </a:solidFill>
                <a:cs typeface="Segoe UI Light" panose="020B0502040204020203" pitchFamily="34" charset="0"/>
              </a:rPr>
              <a:t>ys tray on the left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steering wheel on the right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4+ actions on the bottom</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tabs are centered</a:t>
            </a:r>
            <a:endParaRPr lang="en-US" sz="1100" dirty="0">
              <a:solidFill>
                <a:schemeClr val="tx1"/>
              </a:solidFill>
              <a:cs typeface="Segoe UI Light" panose="020B0502040204020203" pitchFamily="34" charset="0"/>
            </a:endParaRPr>
          </a:p>
        </p:txBody>
      </p:sp>
      <p:sp>
        <p:nvSpPr>
          <p:cNvPr id="47" name="Title 5"/>
          <p:cNvSpPr txBox="1">
            <a:spLocks/>
          </p:cNvSpPr>
          <p:nvPr/>
        </p:nvSpPr>
        <p:spPr bwMode="white">
          <a:xfrm>
            <a:off x="3190571" y="4782432"/>
            <a:ext cx="1713392" cy="106644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l</a:t>
            </a:r>
            <a:r>
              <a:rPr lang="en-US" sz="1100" dirty="0" smtClean="0">
                <a:solidFill>
                  <a:schemeClr val="tx1"/>
                </a:solidFill>
                <a:cs typeface="Segoe UI Light" panose="020B0502040204020203" pitchFamily="34" charset="0"/>
              </a:rPr>
              <a:t>imited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frame at a time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s</a:t>
            </a:r>
            <a:r>
              <a:rPr lang="en-US" sz="1100" dirty="0" smtClean="0">
                <a:solidFill>
                  <a:schemeClr val="tx1"/>
                </a:solidFill>
                <a:cs typeface="Segoe UI Light" panose="020B0502040204020203" pitchFamily="34" charset="0"/>
              </a:rPr>
              <a:t>ys tray on the left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steering wheel on the right</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4+ actions on the bottom</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single column stops scaling</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tabs are </a:t>
            </a:r>
            <a:r>
              <a:rPr lang="en-US" sz="1100" dirty="0" smtClean="0">
                <a:solidFill>
                  <a:schemeClr val="tx1"/>
                </a:solidFill>
                <a:cs typeface="Segoe UI Light" panose="020B0502040204020203" pitchFamily="34" charset="0"/>
              </a:rPr>
              <a:t>centered</a:t>
            </a:r>
            <a:endParaRPr lang="en-US" sz="1100" dirty="0">
              <a:solidFill>
                <a:schemeClr val="tx1"/>
              </a:solidFill>
              <a:cs typeface="Segoe UI Light" panose="020B0502040204020203" pitchFamily="34" charset="0"/>
            </a:endParaRPr>
          </a:p>
        </p:txBody>
      </p:sp>
      <p:sp>
        <p:nvSpPr>
          <p:cNvPr id="48" name="Title 5"/>
          <p:cNvSpPr txBox="1">
            <a:spLocks/>
          </p:cNvSpPr>
          <p:nvPr/>
        </p:nvSpPr>
        <p:spPr bwMode="white">
          <a:xfrm>
            <a:off x="6115412" y="4782432"/>
            <a:ext cx="1713392"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f</a:t>
            </a:r>
            <a:r>
              <a:rPr lang="en-US" sz="1100" dirty="0" smtClean="0">
                <a:solidFill>
                  <a:schemeClr val="tx1"/>
                </a:solidFill>
                <a:cs typeface="Segoe UI Light" panose="020B0502040204020203" pitchFamily="34" charset="0"/>
              </a:rPr>
              <a:t>ull landscape support</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t>
            </a:r>
            <a:r>
              <a:rPr lang="en-US" sz="1100" dirty="0" smtClean="0">
                <a:solidFill>
                  <a:schemeClr val="tx1"/>
                </a:solidFill>
                <a:cs typeface="Segoe UI Light" panose="020B0502040204020203" pitchFamily="34" charset="0"/>
              </a:rPr>
              <a:t>wo frames</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actions at the top</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 visible - TBD</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tabs are </a:t>
            </a:r>
            <a:r>
              <a:rPr lang="en-US" sz="1100" dirty="0" smtClean="0">
                <a:solidFill>
                  <a:schemeClr val="tx1"/>
                </a:solidFill>
                <a:cs typeface="Segoe UI Light" panose="020B0502040204020203" pitchFamily="34" charset="0"/>
              </a:rPr>
              <a:t>left aligned</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Show search field if search was represented as an icon on </a:t>
            </a:r>
            <a:r>
              <a:rPr lang="en-US" sz="1100" smtClean="0">
                <a:solidFill>
                  <a:schemeClr val="tx1"/>
                </a:solidFill>
                <a:cs typeface="Segoe UI Light" panose="020B0502040204020203" pitchFamily="34" charset="0"/>
              </a:rPr>
              <a:t>smaller devices</a:t>
            </a:r>
            <a:endParaRPr lang="en-US" sz="1100" dirty="0">
              <a:solidFill>
                <a:schemeClr val="tx1"/>
              </a:solidFill>
              <a:cs typeface="Segoe UI Light" panose="020B0502040204020203" pitchFamily="34" charset="0"/>
            </a:endParaRPr>
          </a:p>
        </p:txBody>
      </p:sp>
      <p:sp>
        <p:nvSpPr>
          <p:cNvPr id="49" name="Title 5"/>
          <p:cNvSpPr txBox="1">
            <a:spLocks/>
          </p:cNvSpPr>
          <p:nvPr/>
        </p:nvSpPr>
        <p:spPr bwMode="white">
          <a:xfrm>
            <a:off x="9592954" y="4782432"/>
            <a:ext cx="1713392"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f</a:t>
            </a:r>
            <a:r>
              <a:rPr lang="en-US" sz="1100" dirty="0" smtClean="0">
                <a:solidFill>
                  <a:schemeClr val="tx1"/>
                </a:solidFill>
                <a:cs typeface="Segoe UI Light" panose="020B0502040204020203" pitchFamily="34" charset="0"/>
              </a:rPr>
              <a:t>ull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three frames</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compact </a:t>
            </a:r>
            <a:r>
              <a:rPr lang="en-US" sz="1100" dirty="0" err="1" smtClean="0">
                <a:solidFill>
                  <a:schemeClr val="tx1"/>
                </a:solidFill>
                <a:cs typeface="Segoe UI Light" panose="020B0502040204020203" pitchFamily="34" charset="0"/>
              </a:rPr>
              <a:t>nav</a:t>
            </a:r>
            <a:r>
              <a:rPr lang="en-US" sz="1100" dirty="0" smtClean="0">
                <a:solidFill>
                  <a:schemeClr val="tx1"/>
                </a:solidFill>
                <a:cs typeface="Segoe UI Light" panose="020B0502040204020203" pitchFamily="34" charset="0"/>
              </a:rPr>
              <a:t> pane</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actions at the top</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 visible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t>
            </a:r>
            <a:r>
              <a:rPr lang="en-US" sz="1100" dirty="0" smtClean="0">
                <a:solidFill>
                  <a:schemeClr val="tx1"/>
                </a:solidFill>
                <a:cs typeface="Segoe UI Light" panose="020B0502040204020203" pitchFamily="34" charset="0"/>
              </a:rPr>
              <a:t>abs left aligned</a:t>
            </a:r>
            <a:endParaRPr lang="en-US" sz="1100" dirty="0">
              <a:solidFill>
                <a:schemeClr val="tx1"/>
              </a:solidFill>
              <a:cs typeface="Segoe UI Light" panose="020B0502040204020203" pitchFamily="34" charset="0"/>
            </a:endParaRPr>
          </a:p>
        </p:txBody>
      </p:sp>
      <p:grpSp>
        <p:nvGrpSpPr>
          <p:cNvPr id="50" name="Group 49"/>
          <p:cNvGrpSpPr/>
          <p:nvPr/>
        </p:nvGrpSpPr>
        <p:grpSpPr>
          <a:xfrm>
            <a:off x="428001" y="3486349"/>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548</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a:spLocks/>
          </p:cNvSpPr>
          <p:nvPr/>
        </p:nvSpPr>
        <p:spPr bwMode="white">
          <a:xfrm>
            <a:off x="5755133"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a:spLocks/>
          </p:cNvSpPr>
          <p:nvPr/>
        </p:nvSpPr>
        <p:spPr bwMode="white">
          <a:xfrm>
            <a:off x="9232674"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a:spLocks/>
          </p:cNvSpPr>
          <p:nvPr/>
        </p:nvSpPr>
        <p:spPr bwMode="white">
          <a:xfrm>
            <a:off x="646171" y="3718616"/>
            <a:ext cx="627573"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320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a:spLocks/>
          </p:cNvSpPr>
          <p:nvPr/>
        </p:nvSpPr>
        <p:spPr bwMode="white">
          <a:xfrm>
            <a:off x="421201" y="3758260"/>
            <a:ext cx="244771" cy="1384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0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066075"/>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066075"/>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066075"/>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958" y="2324537"/>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0571" y="2268752"/>
            <a:ext cx="513048" cy="912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831692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algorithm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316" y="1742019"/>
            <a:ext cx="9198932" cy="4409086"/>
          </a:xfrm>
          <a:prstGeom prst="rect">
            <a:avLst/>
          </a:prstGeom>
        </p:spPr>
      </p:pic>
    </p:spTree>
    <p:extLst>
      <p:ext uri="{BB962C8B-B14F-4D97-AF65-F5344CB8AC3E}">
        <p14:creationId xmlns:p14="http://schemas.microsoft.com/office/powerpoint/2010/main" val="330366957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 you design</a:t>
            </a:r>
            <a:endParaRPr lang="en-US" dirty="0"/>
          </a:p>
        </p:txBody>
      </p:sp>
      <p:sp>
        <p:nvSpPr>
          <p:cNvPr id="4" name="Text Placeholder 3"/>
          <p:cNvSpPr>
            <a:spLocks noGrp="1"/>
          </p:cNvSpPr>
          <p:nvPr>
            <p:ph type="body" sz="quarter" idx="10"/>
          </p:nvPr>
        </p:nvSpPr>
        <p:spPr/>
        <p:txBody>
          <a:bodyPr/>
          <a:lstStyle/>
          <a:p>
            <a:pPr marL="742950" indent="-742950">
              <a:buFont typeface="+mj-lt"/>
              <a:buAutoNum type="arabicPeriod"/>
            </a:pPr>
            <a:r>
              <a:rPr lang="en-US" dirty="0" smtClean="0"/>
              <a:t>Adapt to size change</a:t>
            </a:r>
          </a:p>
          <a:p>
            <a:pPr marL="742950" indent="-742950">
              <a:buFont typeface="+mj-lt"/>
              <a:buAutoNum type="arabicPeriod"/>
            </a:pPr>
            <a:r>
              <a:rPr lang="en-US" dirty="0" smtClean="0"/>
              <a:t>Adapt to input change </a:t>
            </a:r>
          </a:p>
          <a:p>
            <a:pPr marL="742950" indent="-742950">
              <a:buFont typeface="+mj-lt"/>
              <a:buAutoNum type="arabicPeriod"/>
            </a:pPr>
            <a:r>
              <a:rPr lang="en-US" dirty="0" smtClean="0"/>
              <a:t>Build with effective pixels</a:t>
            </a:r>
          </a:p>
          <a:p>
            <a:pPr marL="742950" indent="-742950">
              <a:buFont typeface="+mj-lt"/>
              <a:buAutoNum type="arabicPeriod"/>
            </a:pPr>
            <a:r>
              <a:rPr lang="en-US" dirty="0" smtClean="0"/>
              <a:t>Count on the scaling algorithm</a:t>
            </a:r>
          </a:p>
          <a:p>
            <a:endParaRPr lang="en-US" dirty="0"/>
          </a:p>
        </p:txBody>
      </p:sp>
    </p:spTree>
    <p:extLst>
      <p:ext uri="{BB962C8B-B14F-4D97-AF65-F5344CB8AC3E}">
        <p14:creationId xmlns:p14="http://schemas.microsoft.com/office/powerpoint/2010/main" val="427478582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 y="487"/>
            <a:ext cx="12190271" cy="6857027"/>
          </a:xfrm>
          <a:prstGeom prst="rect">
            <a:avLst/>
          </a:prstGeom>
        </p:spPr>
      </p:pic>
    </p:spTree>
    <p:extLst>
      <p:ext uri="{BB962C8B-B14F-4D97-AF65-F5344CB8AC3E}">
        <p14:creationId xmlns:p14="http://schemas.microsoft.com/office/powerpoint/2010/main" val="276483684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Techniques to adapt</a:t>
            </a:r>
            <a:endParaRPr lang="en-US" dirty="0"/>
          </a:p>
        </p:txBody>
      </p:sp>
    </p:spTree>
    <p:extLst>
      <p:ext uri="{BB962C8B-B14F-4D97-AF65-F5344CB8AC3E}">
        <p14:creationId xmlns:p14="http://schemas.microsoft.com/office/powerpoint/2010/main" val="79083293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UI Layouts and Controls</a:t>
            </a:r>
            <a:endParaRPr lang="en-US" dirty="0"/>
          </a:p>
        </p:txBody>
      </p:sp>
    </p:spTree>
    <p:extLst>
      <p:ext uri="{BB962C8B-B14F-4D97-AF65-F5344CB8AC3E}">
        <p14:creationId xmlns:p14="http://schemas.microsoft.com/office/powerpoint/2010/main" val="5356853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Border</a:t>
            </a:r>
            <a:r>
              <a:rPr lang="en-US" sz="2000" b="0" dirty="0" smtClean="0">
                <a:latin typeface="Consolas" panose="020B0609020204030204" pitchFamily="49" charset="0"/>
                <a:cs typeface="Consolas" panose="020B0609020204030204" pitchFamily="49" charset="0"/>
              </a:rPr>
              <a:t> Thickness="" Brush=""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Canvas</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Grid</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RelativePanel</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ScrollViewer</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SplitView</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DisplayMode</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StackPanel</a:t>
            </a:r>
            <a:r>
              <a:rPr lang="en-US" sz="2000" b="0" dirty="0" smtClean="0">
                <a:latin typeface="Consolas" panose="020B0609020204030204" pitchFamily="49" charset="0"/>
                <a:cs typeface="Consolas" panose="020B0609020204030204" pitchFamily="49" charset="0"/>
              </a:rPr>
              <a:t> Orientation=""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VariableSizedWrapGrid</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ViewBox</a:t>
            </a:r>
            <a:r>
              <a:rPr lang="en-US" sz="2000" b="0" dirty="0" smtClean="0">
                <a:latin typeface="Consolas" panose="020B0609020204030204" pitchFamily="49" charset="0"/>
                <a:cs typeface="Consolas" panose="020B0609020204030204" pitchFamily="49" charset="0"/>
              </a:rPr>
              <a:t> Stretch="" /&gt;</a:t>
            </a:r>
            <a:endParaRPr lang="en-US" sz="2000" b="0" dirty="0">
              <a:latin typeface="Consolas" panose="020B0609020204030204" pitchFamily="49" charset="0"/>
              <a:cs typeface="Consolas" panose="020B0609020204030204" pitchFamily="49" charset="0"/>
            </a:endParaRPr>
          </a:p>
        </p:txBody>
      </p:sp>
      <p:pic>
        <p:nvPicPr>
          <p:cNvPr id="3" name="4F_Desired_HamburgerPane_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8024" t="-279" r="27144" b="6000"/>
          <a:stretch/>
        </p:blipFill>
        <p:spPr>
          <a:xfrm>
            <a:off x="7268901" y="1038971"/>
            <a:ext cx="4919242" cy="5819029"/>
          </a:xfrm>
          <a:prstGeom prst="rect">
            <a:avLst/>
          </a:prstGeom>
        </p:spPr>
      </p:pic>
    </p:spTree>
    <p:extLst>
      <p:ext uri="{BB962C8B-B14F-4D97-AF65-F5344CB8AC3E}">
        <p14:creationId xmlns:p14="http://schemas.microsoft.com/office/powerpoint/2010/main" val="1716298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Canvas</a:t>
            </a:r>
            <a:endParaRPr lang="en-US" dirty="0"/>
          </a:p>
        </p:txBody>
      </p:sp>
      <p:pic>
        <p:nvPicPr>
          <p:cNvPr id="4" name="Picture 3"/>
          <p:cNvPicPr>
            <a:picLocks noChangeAspect="1"/>
          </p:cNvPicPr>
          <p:nvPr/>
        </p:nvPicPr>
        <p:blipFill>
          <a:blip r:embed="rId2"/>
          <a:stretch>
            <a:fillRect/>
          </a:stretch>
        </p:blipFill>
        <p:spPr>
          <a:xfrm>
            <a:off x="8307678" y="2010704"/>
            <a:ext cx="3429000" cy="3057525"/>
          </a:xfrm>
          <a:prstGeom prst="rect">
            <a:avLst/>
          </a:prstGeom>
        </p:spPr>
      </p:pic>
      <p:pic>
        <p:nvPicPr>
          <p:cNvPr id="7" name="Picture 6"/>
          <p:cNvPicPr>
            <a:picLocks noChangeAspect="1"/>
          </p:cNvPicPr>
          <p:nvPr/>
        </p:nvPicPr>
        <p:blipFill>
          <a:blip r:embed="rId3"/>
          <a:stretch>
            <a:fillRect/>
          </a:stretch>
        </p:blipFill>
        <p:spPr>
          <a:xfrm>
            <a:off x="526161" y="1578246"/>
            <a:ext cx="7191144" cy="3922442"/>
          </a:xfrm>
          <a:prstGeom prst="rect">
            <a:avLst/>
          </a:prstGeom>
        </p:spPr>
      </p:pic>
    </p:spTree>
    <p:extLst>
      <p:ext uri="{BB962C8B-B14F-4D97-AF65-F5344CB8AC3E}">
        <p14:creationId xmlns:p14="http://schemas.microsoft.com/office/powerpoint/2010/main" val="28409199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StackPanel</a:t>
            </a:r>
            <a:endParaRPr lang="en-US" dirty="0"/>
          </a:p>
        </p:txBody>
      </p:sp>
      <p:pic>
        <p:nvPicPr>
          <p:cNvPr id="2" name="Picture 1"/>
          <p:cNvPicPr>
            <a:picLocks noChangeAspect="1"/>
          </p:cNvPicPr>
          <p:nvPr/>
        </p:nvPicPr>
        <p:blipFill>
          <a:blip r:embed="rId2"/>
          <a:stretch>
            <a:fillRect/>
          </a:stretch>
        </p:blipFill>
        <p:spPr>
          <a:xfrm>
            <a:off x="512455" y="1314450"/>
            <a:ext cx="5629275" cy="4229100"/>
          </a:xfrm>
          <a:prstGeom prst="rect">
            <a:avLst/>
          </a:prstGeom>
        </p:spPr>
      </p:pic>
      <p:pic>
        <p:nvPicPr>
          <p:cNvPr id="5" name="Picture 4"/>
          <p:cNvPicPr>
            <a:picLocks noChangeAspect="1"/>
          </p:cNvPicPr>
          <p:nvPr/>
        </p:nvPicPr>
        <p:blipFill>
          <a:blip r:embed="rId3"/>
          <a:stretch>
            <a:fillRect/>
          </a:stretch>
        </p:blipFill>
        <p:spPr>
          <a:xfrm>
            <a:off x="8640452" y="404812"/>
            <a:ext cx="2962275" cy="6048375"/>
          </a:xfrm>
          <a:prstGeom prst="rect">
            <a:avLst/>
          </a:prstGeom>
        </p:spPr>
      </p:pic>
    </p:spTree>
    <p:extLst>
      <p:ext uri="{BB962C8B-B14F-4D97-AF65-F5344CB8AC3E}">
        <p14:creationId xmlns:p14="http://schemas.microsoft.com/office/powerpoint/2010/main" val="405686964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Grid</a:t>
            </a:r>
            <a:endParaRPr lang="en-US" dirty="0"/>
          </a:p>
        </p:txBody>
      </p:sp>
      <p:pic>
        <p:nvPicPr>
          <p:cNvPr id="4" name="Picture 3"/>
          <p:cNvPicPr>
            <a:picLocks noChangeAspect="1"/>
          </p:cNvPicPr>
          <p:nvPr/>
        </p:nvPicPr>
        <p:blipFill>
          <a:blip r:embed="rId3"/>
          <a:stretch>
            <a:fillRect/>
          </a:stretch>
        </p:blipFill>
        <p:spPr>
          <a:xfrm>
            <a:off x="379514" y="1432583"/>
            <a:ext cx="6905625" cy="4371975"/>
          </a:xfrm>
          <a:prstGeom prst="rect">
            <a:avLst/>
          </a:prstGeom>
        </p:spPr>
      </p:pic>
      <p:pic>
        <p:nvPicPr>
          <p:cNvPr id="6" name="Picture 5"/>
          <p:cNvPicPr>
            <a:picLocks noChangeAspect="1"/>
          </p:cNvPicPr>
          <p:nvPr/>
        </p:nvPicPr>
        <p:blipFill>
          <a:blip r:embed="rId4"/>
          <a:stretch>
            <a:fillRect/>
          </a:stretch>
        </p:blipFill>
        <p:spPr>
          <a:xfrm>
            <a:off x="6032810" y="1432583"/>
            <a:ext cx="5962533" cy="3271957"/>
          </a:xfrm>
          <a:prstGeom prst="rect">
            <a:avLst/>
          </a:prstGeom>
        </p:spPr>
      </p:pic>
    </p:spTree>
    <p:extLst>
      <p:ext uri="{BB962C8B-B14F-4D97-AF65-F5344CB8AC3E}">
        <p14:creationId xmlns:p14="http://schemas.microsoft.com/office/powerpoint/2010/main" val="77078822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WrapGrid</a:t>
            </a:r>
            <a:endParaRPr lang="en-US" dirty="0"/>
          </a:p>
        </p:txBody>
      </p:sp>
      <p:pic>
        <p:nvPicPr>
          <p:cNvPr id="2" name="Picture 1"/>
          <p:cNvPicPr>
            <a:picLocks noChangeAspect="1"/>
          </p:cNvPicPr>
          <p:nvPr/>
        </p:nvPicPr>
        <p:blipFill>
          <a:blip r:embed="rId3"/>
          <a:stretch>
            <a:fillRect/>
          </a:stretch>
        </p:blipFill>
        <p:spPr>
          <a:xfrm>
            <a:off x="379514" y="1338146"/>
            <a:ext cx="5728264" cy="4972166"/>
          </a:xfrm>
          <a:prstGeom prst="rect">
            <a:avLst/>
          </a:prstGeom>
        </p:spPr>
      </p:pic>
      <p:pic>
        <p:nvPicPr>
          <p:cNvPr id="5" name="Picture 4"/>
          <p:cNvPicPr>
            <a:picLocks noChangeAspect="1"/>
          </p:cNvPicPr>
          <p:nvPr/>
        </p:nvPicPr>
        <p:blipFill>
          <a:blip r:embed="rId4"/>
          <a:stretch>
            <a:fillRect/>
          </a:stretch>
        </p:blipFill>
        <p:spPr>
          <a:xfrm>
            <a:off x="7630222" y="1862540"/>
            <a:ext cx="3844383" cy="3923377"/>
          </a:xfrm>
          <a:prstGeom prst="rect">
            <a:avLst/>
          </a:prstGeom>
        </p:spPr>
      </p:pic>
    </p:spTree>
    <p:extLst>
      <p:ext uri="{BB962C8B-B14F-4D97-AF65-F5344CB8AC3E}">
        <p14:creationId xmlns:p14="http://schemas.microsoft.com/office/powerpoint/2010/main" val="298435209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ScrollViewer</a:t>
            </a:r>
            <a:endParaRPr lang="en-US" dirty="0"/>
          </a:p>
        </p:txBody>
      </p:sp>
      <p:pic>
        <p:nvPicPr>
          <p:cNvPr id="4" name="Picture 3"/>
          <p:cNvPicPr>
            <a:picLocks noChangeAspect="1"/>
          </p:cNvPicPr>
          <p:nvPr/>
        </p:nvPicPr>
        <p:blipFill rotWithShape="1">
          <a:blip r:embed="rId3"/>
          <a:srcRect t="12619"/>
          <a:stretch/>
        </p:blipFill>
        <p:spPr>
          <a:xfrm>
            <a:off x="7317853" y="2189357"/>
            <a:ext cx="4728177" cy="2330605"/>
          </a:xfrm>
          <a:prstGeom prst="rect">
            <a:avLst/>
          </a:prstGeom>
        </p:spPr>
      </p:pic>
      <p:pic>
        <p:nvPicPr>
          <p:cNvPr id="6" name="Picture 5"/>
          <p:cNvPicPr>
            <a:picLocks noChangeAspect="1"/>
          </p:cNvPicPr>
          <p:nvPr/>
        </p:nvPicPr>
        <p:blipFill>
          <a:blip r:embed="rId4"/>
          <a:stretch>
            <a:fillRect/>
          </a:stretch>
        </p:blipFill>
        <p:spPr>
          <a:xfrm>
            <a:off x="379514" y="1966912"/>
            <a:ext cx="6257925" cy="2924175"/>
          </a:xfrm>
          <a:prstGeom prst="rect">
            <a:avLst/>
          </a:prstGeom>
        </p:spPr>
      </p:pic>
    </p:spTree>
    <p:extLst>
      <p:ext uri="{BB962C8B-B14F-4D97-AF65-F5344CB8AC3E}">
        <p14:creationId xmlns:p14="http://schemas.microsoft.com/office/powerpoint/2010/main" val="426383954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44644" y="1657349"/>
            <a:ext cx="6442179" cy="4226615"/>
          </a:xfrm>
          <a:prstGeom prst="rect">
            <a:avLst/>
          </a:prstGeom>
        </p:spPr>
      </p:pic>
      <p:sp>
        <p:nvSpPr>
          <p:cNvPr id="3" name="Title 2"/>
          <p:cNvSpPr>
            <a:spLocks noGrp="1"/>
          </p:cNvSpPr>
          <p:nvPr>
            <p:ph type="title"/>
          </p:nvPr>
        </p:nvSpPr>
        <p:spPr/>
        <p:txBody>
          <a:bodyPr/>
          <a:lstStyle/>
          <a:p>
            <a:r>
              <a:rPr lang="en-US" dirty="0" err="1" smtClean="0"/>
              <a:t>Viewbox</a:t>
            </a:r>
            <a:endParaRPr lang="en-US" dirty="0"/>
          </a:p>
        </p:txBody>
      </p:sp>
      <p:pic>
        <p:nvPicPr>
          <p:cNvPr id="5" name="Picture 4"/>
          <p:cNvPicPr>
            <a:picLocks noChangeAspect="1"/>
          </p:cNvPicPr>
          <p:nvPr/>
        </p:nvPicPr>
        <p:blipFill>
          <a:blip r:embed="rId4"/>
          <a:stretch>
            <a:fillRect/>
          </a:stretch>
        </p:blipFill>
        <p:spPr>
          <a:xfrm>
            <a:off x="6646637" y="2152996"/>
            <a:ext cx="4947019" cy="2783378"/>
          </a:xfrm>
          <a:prstGeom prst="rect">
            <a:avLst/>
          </a:prstGeom>
        </p:spPr>
      </p:pic>
    </p:spTree>
    <p:extLst>
      <p:ext uri="{BB962C8B-B14F-4D97-AF65-F5344CB8AC3E}">
        <p14:creationId xmlns:p14="http://schemas.microsoft.com/office/powerpoint/2010/main" val="19999791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RelativePanel</a:t>
            </a:r>
            <a:endParaRPr lang="en-US" dirty="0"/>
          </a:p>
        </p:txBody>
      </p:sp>
      <p:sp>
        <p:nvSpPr>
          <p:cNvPr id="7" name="Text Placeholder 6"/>
          <p:cNvSpPr>
            <a:spLocks noGrp="1"/>
          </p:cNvSpPr>
          <p:nvPr>
            <p:ph type="body" sz="quarter" idx="10"/>
          </p:nvPr>
        </p:nvSpPr>
        <p:spPr/>
        <p:txBody>
          <a:bodyPr/>
          <a:lstStyle/>
          <a:p>
            <a:r>
              <a:rPr lang="en-US" dirty="0" smtClean="0"/>
              <a:t>Some child elements</a:t>
            </a:r>
            <a:br>
              <a:rPr lang="en-US" dirty="0" smtClean="0"/>
            </a:br>
            <a:r>
              <a:rPr lang="en-US" dirty="0" smtClean="0"/>
              <a:t>act as anchors</a:t>
            </a:r>
          </a:p>
          <a:p>
            <a:r>
              <a:rPr lang="en-US" dirty="0" smtClean="0"/>
              <a:t>Most child elements</a:t>
            </a:r>
            <a:br>
              <a:rPr lang="en-US" dirty="0" smtClean="0"/>
            </a:br>
            <a:r>
              <a:rPr lang="en-US" dirty="0" smtClean="0"/>
              <a:t>relate to others</a:t>
            </a:r>
          </a:p>
          <a:p>
            <a:r>
              <a:rPr lang="en-US" dirty="0" smtClean="0"/>
              <a:t>It's a layout technique</a:t>
            </a:r>
            <a:br>
              <a:rPr lang="en-US" dirty="0" smtClean="0"/>
            </a:br>
            <a:r>
              <a:rPr lang="en-US" dirty="0" smtClean="0"/>
              <a:t>friendly with States</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553199" y="1062470"/>
            <a:ext cx="5638800" cy="4600575"/>
          </a:xfrm>
          <a:prstGeom prst="rect">
            <a:avLst/>
          </a:prstGeom>
        </p:spPr>
      </p:pic>
    </p:spTree>
    <p:extLst>
      <p:ext uri="{BB962C8B-B14F-4D97-AF65-F5344CB8AC3E}">
        <p14:creationId xmlns:p14="http://schemas.microsoft.com/office/powerpoint/2010/main" val="299623715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SplitView</a:t>
            </a:r>
            <a:endParaRPr lang="en-US" dirty="0"/>
          </a:p>
        </p:txBody>
      </p:sp>
      <p:graphicFrame>
        <p:nvGraphicFramePr>
          <p:cNvPr id="4" name="Content Placeholder 3"/>
          <p:cNvGraphicFramePr>
            <a:graphicFrameLocks noGrp="1"/>
          </p:cNvGraphicFramePr>
          <p:nvPr>
            <p:ph sz="quarter" idx="4294967295"/>
            <p:extLst/>
          </p:nvPr>
        </p:nvGraphicFramePr>
        <p:xfrm>
          <a:off x="0" y="1187450"/>
          <a:ext cx="11652249" cy="5290236"/>
        </p:xfrm>
        <a:graphic>
          <a:graphicData uri="http://schemas.openxmlformats.org/drawingml/2006/table">
            <a:tbl>
              <a:tblPr firstRow="1" bandRow="1">
                <a:tableStyleId>{7E9639D4-E3E2-4D34-9284-5A2195B3D0D7}</a:tableStyleId>
              </a:tblPr>
              <a:tblGrid>
                <a:gridCol w="3884083"/>
                <a:gridCol w="3884083"/>
                <a:gridCol w="3884083"/>
              </a:tblGrid>
              <a:tr h="316451">
                <a:tc>
                  <a:txBody>
                    <a:bodyPr/>
                    <a:lstStyle/>
                    <a:p>
                      <a:pPr algn="l" fontAlgn="base"/>
                      <a:r>
                        <a:rPr lang="en-US" sz="1600" cap="none" spc="0" dirty="0" smtClean="0">
                          <a:ln>
                            <a:noFill/>
                          </a:ln>
                          <a:effectLst/>
                        </a:rPr>
                        <a:t> </a:t>
                      </a:r>
                      <a:endParaRPr lang="en-US" sz="600" b="0" i="0" cap="none" spc="0" dirty="0">
                        <a:ln>
                          <a:noFill/>
                        </a:ln>
                        <a:solidFill>
                          <a:schemeClr val="tx1"/>
                        </a:solidFill>
                        <a:effectLst/>
                        <a:latin typeface="Calibri" panose="020F0502020204030204"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="True"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="False"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br>
                        <a:rPr lang="en-US" sz="16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Inline</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rtl="0"/>
                      <a:endParaRPr lang="en-US" b="0" cap="none" spc="0" dirty="0" smtClean="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Overlay</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err="1" smtClean="0">
                          <a:ln>
                            <a:noFill/>
                          </a:ln>
                          <a:solidFill>
                            <a:schemeClr val="accent1"/>
                          </a:solidFill>
                          <a:effectLst/>
                        </a:rPr>
                        <a:t>CompactInline</a:t>
                      </a:r>
                      <a:r>
                        <a:rPr lang="en-US" sz="2400" b="1" u="none" strike="noStrike" cap="none" spc="0" dirty="0" smtClean="0">
                          <a:ln>
                            <a:noFill/>
                          </a:ln>
                          <a:effectLst/>
                        </a:rPr>
                        <a:t>"</a:t>
                      </a:r>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marL="0" marR="0" lvl="0" indent="0" algn="r" defTabSz="914377"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srgbClr val="737373"/>
                          </a:solidFill>
                          <a:effectLst/>
                          <a:uLnTx/>
                          <a:uFillTx/>
                          <a:latin typeface="+mn-lt"/>
                          <a:ea typeface="+mn-ea"/>
                          <a:cs typeface="+mn-cs"/>
                        </a:rPr>
                        <a:t>DisplayMode</a:t>
                      </a:r>
                      <a:r>
                        <a:rPr kumimoji="0" lang="en-US" sz="1600" b="1" i="0" u="none" strike="noStrike" kern="1200" cap="none" spc="0" normalizeH="0" baseline="0" noProof="0" dirty="0" smtClean="0">
                          <a:ln>
                            <a:noFill/>
                          </a:ln>
                          <a:solidFill>
                            <a:srgbClr val="737373"/>
                          </a:solidFill>
                          <a:effectLst/>
                          <a:uLnTx/>
                          <a:uFillTx/>
                          <a:latin typeface="+mn-lt"/>
                          <a:ea typeface="+mn-ea"/>
                          <a:cs typeface="+mn-cs"/>
                        </a:rPr>
                        <a:t>=</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
                      </a:r>
                      <a:br>
                        <a:rPr kumimoji="0" lang="en-US" sz="2400" b="1" i="0" u="none" strike="noStrike" kern="1200" cap="none" spc="0" normalizeH="0" baseline="0" noProof="0" dirty="0" smtClean="0">
                          <a:ln>
                            <a:noFill/>
                          </a:ln>
                          <a:solidFill>
                            <a:srgbClr val="737373"/>
                          </a:solidFill>
                          <a:effectLst/>
                          <a:uLnTx/>
                          <a:uFillTx/>
                          <a:latin typeface="+mn-lt"/>
                          <a:ea typeface="+mn-ea"/>
                          <a:cs typeface="+mn-cs"/>
                        </a:rPr>
                      </a:b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r>
                        <a:rPr lang="en-US" sz="2400" b="1" u="none" strike="noStrike" cap="none" spc="0" dirty="0" err="1" smtClean="0">
                          <a:ln>
                            <a:noFill/>
                          </a:ln>
                          <a:solidFill>
                            <a:schemeClr val="accent1"/>
                          </a:solidFill>
                          <a:effectLst/>
                        </a:rPr>
                        <a:t>CompactOverlay</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endParaRPr kumimoji="0" lang="en-US" sz="900" b="1" i="0" u="none" strike="noStrike" kern="1200" cap="none" spc="0" normalizeH="0" baseline="0" noProof="0" dirty="0" smtClean="0">
                        <a:ln>
                          <a:noFill/>
                        </a:ln>
                        <a:solidFill>
                          <a:srgbClr val="737373"/>
                        </a:solidFill>
                        <a:effectLst/>
                        <a:uLnTx/>
                        <a:uFillTx/>
                        <a:latin typeface="+mn-lt"/>
                        <a:ea typeface="+mn-ea"/>
                        <a:cs typeface="+mn-cs"/>
                      </a:endParaRPr>
                    </a:p>
                    <a:p>
                      <a:pPr algn="r" fontAlgn="base"/>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13" name="Rectangle 12"/>
          <p:cNvSpPr/>
          <p:nvPr/>
        </p:nvSpPr>
        <p:spPr>
          <a:xfrm>
            <a:off x="5024582"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5762170" y="1866598"/>
            <a:ext cx="134982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5" name="Rectangle 14"/>
          <p:cNvSpPr/>
          <p:nvPr/>
        </p:nvSpPr>
        <p:spPr>
          <a:xfrm>
            <a:off x="5024582" y="1589977"/>
            <a:ext cx="752331"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7" name="Rectangle 16"/>
          <p:cNvSpPr/>
          <p:nvPr/>
        </p:nvSpPr>
        <p:spPr>
          <a:xfrm>
            <a:off x="5024582"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8" name="Left-Right Arrow 17"/>
          <p:cNvSpPr/>
          <p:nvPr/>
        </p:nvSpPr>
        <p:spPr>
          <a:xfrm>
            <a:off x="5043054"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9" name="Rectangle 18"/>
          <p:cNvSpPr/>
          <p:nvPr/>
        </p:nvSpPr>
        <p:spPr>
          <a:xfrm>
            <a:off x="5024582" y="2843552"/>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5" name="Rectangle 24"/>
          <p:cNvSpPr/>
          <p:nvPr/>
        </p:nvSpPr>
        <p:spPr>
          <a:xfrm>
            <a:off x="8894619"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6" name="Left-Right Arrow 25"/>
          <p:cNvSpPr/>
          <p:nvPr/>
        </p:nvSpPr>
        <p:spPr>
          <a:xfrm>
            <a:off x="8913091" y="1866598"/>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7" name="Rectangle 26"/>
          <p:cNvSpPr/>
          <p:nvPr/>
        </p:nvSpPr>
        <p:spPr>
          <a:xfrm>
            <a:off x="8894619"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8" name="Left-Right Arrow 27"/>
          <p:cNvSpPr/>
          <p:nvPr/>
        </p:nvSpPr>
        <p:spPr>
          <a:xfrm>
            <a:off x="8913091"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nvGrpSpPr>
          <p:cNvPr id="5" name="Group 4"/>
          <p:cNvGrpSpPr/>
          <p:nvPr/>
        </p:nvGrpSpPr>
        <p:grpSpPr>
          <a:xfrm>
            <a:off x="5024582" y="5337058"/>
            <a:ext cx="5966691" cy="1081095"/>
            <a:chOff x="5024582" y="4071477"/>
            <a:chExt cx="5966691" cy="1081095"/>
          </a:xfrm>
        </p:grpSpPr>
        <p:sp>
          <p:nvSpPr>
            <p:cNvPr id="21" name="Rectangle 20"/>
            <p:cNvSpPr/>
            <p:nvPr/>
          </p:nvSpPr>
          <p:spPr>
            <a:xfrm>
              <a:off x="5024582"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2" name="Left-Right Arrow 21"/>
            <p:cNvSpPr/>
            <p:nvPr/>
          </p:nvSpPr>
          <p:spPr>
            <a:xfrm>
              <a:off x="5181600" y="4348099"/>
              <a:ext cx="193039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3" name="Rectangle 22"/>
            <p:cNvSpPr/>
            <p:nvPr/>
          </p:nvSpPr>
          <p:spPr>
            <a:xfrm>
              <a:off x="5024582" y="4071478"/>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4" name="Rectangle 23"/>
            <p:cNvSpPr/>
            <p:nvPr/>
          </p:nvSpPr>
          <p:spPr>
            <a:xfrm>
              <a:off x="5024583"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9" name="Rectangle 28"/>
            <p:cNvSpPr/>
            <p:nvPr/>
          </p:nvSpPr>
          <p:spPr>
            <a:xfrm>
              <a:off x="8894619"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9042399" y="4348099"/>
              <a:ext cx="193963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2" name="Rectangle 31"/>
            <p:cNvSpPr/>
            <p:nvPr/>
          </p:nvSpPr>
          <p:spPr>
            <a:xfrm>
              <a:off x="8894620"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 name="Group 2"/>
          <p:cNvGrpSpPr/>
          <p:nvPr/>
        </p:nvGrpSpPr>
        <p:grpSpPr>
          <a:xfrm>
            <a:off x="5015345" y="4073563"/>
            <a:ext cx="5966691" cy="1081095"/>
            <a:chOff x="5031839" y="5326962"/>
            <a:chExt cx="5966691" cy="1081095"/>
          </a:xfrm>
        </p:grpSpPr>
        <p:sp>
          <p:nvSpPr>
            <p:cNvPr id="31" name="Rectangle 30"/>
            <p:cNvSpPr/>
            <p:nvPr/>
          </p:nvSpPr>
          <p:spPr>
            <a:xfrm>
              <a:off x="5031839"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4" name="Left-Right Arrow 33"/>
            <p:cNvSpPr/>
            <p:nvPr/>
          </p:nvSpPr>
          <p:spPr>
            <a:xfrm>
              <a:off x="5791199" y="5603584"/>
              <a:ext cx="132805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5" name="Rectangle 34"/>
            <p:cNvSpPr/>
            <p:nvPr/>
          </p:nvSpPr>
          <p:spPr>
            <a:xfrm>
              <a:off x="5031839" y="5326963"/>
              <a:ext cx="752331" cy="1081094"/>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7" name="Rectangle 36"/>
            <p:cNvSpPr/>
            <p:nvPr/>
          </p:nvSpPr>
          <p:spPr>
            <a:xfrm>
              <a:off x="8901876"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8" name="Left-Right Arrow 37"/>
            <p:cNvSpPr/>
            <p:nvPr/>
          </p:nvSpPr>
          <p:spPr>
            <a:xfrm>
              <a:off x="9056914" y="5603584"/>
              <a:ext cx="1932380"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9" name="Rectangle 38"/>
            <p:cNvSpPr/>
            <p:nvPr/>
          </p:nvSpPr>
          <p:spPr>
            <a:xfrm>
              <a:off x="8901877" y="5326963"/>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372558090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Triggers</a:t>
            </a:r>
            <a:endParaRPr lang="en-US" dirty="0"/>
          </a:p>
        </p:txBody>
      </p:sp>
      <p:sp>
        <p:nvSpPr>
          <p:cNvPr id="4" name="TextBox 3"/>
          <p:cNvSpPr txBox="1"/>
          <p:nvPr/>
        </p:nvSpPr>
        <p:spPr>
          <a:xfrm>
            <a:off x="2449054" y="1735412"/>
            <a:ext cx="2151911" cy="303465"/>
          </a:xfrm>
          <a:prstGeom prst="rect">
            <a:avLst/>
          </a:prstGeom>
          <a:noFill/>
        </p:spPr>
        <p:txBody>
          <a:bodyPr wrap="square" lIns="91428" tIns="45712" rIns="91428" bIns="45712" rtlCol="0">
            <a:spAutoFit/>
          </a:bodyPr>
          <a:lstStyle/>
          <a:p>
            <a:pPr algn="ctr"/>
            <a:r>
              <a:rPr lang="en-US" sz="1372" dirty="0" smtClean="0">
                <a:solidFill>
                  <a:prstClr val="black"/>
                </a:solidFill>
              </a:rPr>
              <a:t>4 in Phone</a:t>
            </a:r>
            <a:endParaRPr lang="en-US" sz="1372" dirty="0">
              <a:solidFill>
                <a:prstClr val="black"/>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8646" y="2209213"/>
            <a:ext cx="1974977" cy="3599893"/>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7293049" y="1583679"/>
            <a:ext cx="2151911" cy="303465"/>
          </a:xfrm>
          <a:prstGeom prst="rect">
            <a:avLst/>
          </a:prstGeom>
          <a:noFill/>
        </p:spPr>
        <p:txBody>
          <a:bodyPr wrap="square" lIns="91428" tIns="45712" rIns="91428" bIns="45712" rtlCol="0">
            <a:spAutoFit/>
          </a:bodyPr>
          <a:lstStyle/>
          <a:p>
            <a:pPr algn="ctr"/>
            <a:r>
              <a:rPr lang="en-US" sz="1372" dirty="0" smtClean="0">
                <a:solidFill>
                  <a:prstClr val="black"/>
                </a:solidFill>
              </a:rPr>
              <a:t>5 in Phone</a:t>
            </a:r>
            <a:endParaRPr lang="en-US" sz="1372" dirty="0">
              <a:solidFill>
                <a:prstClr val="black"/>
              </a:solidFill>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3049" y="2038877"/>
            <a:ext cx="2396968" cy="4369078"/>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3"/>
          <a:stretch>
            <a:fillRect/>
          </a:stretch>
        </p:blipFill>
        <p:spPr>
          <a:xfrm flipH="1">
            <a:off x="2679434" y="2501141"/>
            <a:ext cx="322699" cy="3243677"/>
          </a:xfrm>
          <a:prstGeom prst="rect">
            <a:avLst/>
          </a:prstGeom>
        </p:spPr>
      </p:pic>
      <p:pic>
        <p:nvPicPr>
          <p:cNvPr id="16" name="Picture 15"/>
          <p:cNvPicPr>
            <a:picLocks noChangeAspect="1"/>
          </p:cNvPicPr>
          <p:nvPr/>
        </p:nvPicPr>
        <p:blipFill>
          <a:blip r:embed="rId3"/>
          <a:stretch>
            <a:fillRect/>
          </a:stretch>
        </p:blipFill>
        <p:spPr>
          <a:xfrm flipH="1">
            <a:off x="7430482" y="2387320"/>
            <a:ext cx="383576" cy="3855595"/>
          </a:xfrm>
          <a:prstGeom prst="rect">
            <a:avLst/>
          </a:prstGeom>
        </p:spPr>
      </p:pic>
      <p:sp>
        <p:nvSpPr>
          <p:cNvPr id="20" name="Rectangle 19"/>
          <p:cNvSpPr/>
          <p:nvPr/>
        </p:nvSpPr>
        <p:spPr>
          <a:xfrm>
            <a:off x="7901796" y="2931646"/>
            <a:ext cx="765314" cy="7394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8735965" y="3753263"/>
            <a:ext cx="765314" cy="7394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5" name="Rectangle 24"/>
          <p:cNvSpPr/>
          <p:nvPr/>
        </p:nvSpPr>
        <p:spPr>
          <a:xfrm>
            <a:off x="7901796" y="3753263"/>
            <a:ext cx="765314" cy="739432"/>
          </a:xfrm>
          <a:prstGeom prst="rect">
            <a:avLst/>
          </a:prstGeom>
          <a:solidFill>
            <a:srgbClr val="14981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6" name="Rectangle 25"/>
          <p:cNvSpPr/>
          <p:nvPr/>
        </p:nvSpPr>
        <p:spPr>
          <a:xfrm>
            <a:off x="8735965" y="2931646"/>
            <a:ext cx="765314" cy="739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7" name="Rectangle 26"/>
          <p:cNvSpPr/>
          <p:nvPr/>
        </p:nvSpPr>
        <p:spPr>
          <a:xfrm>
            <a:off x="3076503" y="2931646"/>
            <a:ext cx="765314" cy="7394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8" name="Rectangle 27"/>
          <p:cNvSpPr/>
          <p:nvPr/>
        </p:nvSpPr>
        <p:spPr>
          <a:xfrm>
            <a:off x="3910672" y="3753263"/>
            <a:ext cx="437799" cy="7394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9" name="Rectangle 28"/>
          <p:cNvSpPr/>
          <p:nvPr/>
        </p:nvSpPr>
        <p:spPr>
          <a:xfrm>
            <a:off x="3076503" y="3753263"/>
            <a:ext cx="765314" cy="739432"/>
          </a:xfrm>
          <a:prstGeom prst="rect">
            <a:avLst/>
          </a:prstGeom>
          <a:solidFill>
            <a:srgbClr val="14981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0" name="Rectangle 29"/>
          <p:cNvSpPr/>
          <p:nvPr/>
        </p:nvSpPr>
        <p:spPr>
          <a:xfrm>
            <a:off x="3910672" y="2931646"/>
            <a:ext cx="437799" cy="739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31" name="Picture 30"/>
          <p:cNvPicPr>
            <a:picLocks noChangeAspect="1"/>
          </p:cNvPicPr>
          <p:nvPr/>
        </p:nvPicPr>
        <p:blipFill rotWithShape="1">
          <a:blip r:embed="rId4"/>
          <a:srcRect l="4705" t="1552" r="-5681" b="1"/>
          <a:stretch/>
        </p:blipFill>
        <p:spPr>
          <a:xfrm>
            <a:off x="3074139" y="5317433"/>
            <a:ext cx="1274332" cy="262559"/>
          </a:xfrm>
          <a:prstGeom prst="rect">
            <a:avLst/>
          </a:prstGeom>
        </p:spPr>
      </p:pic>
      <p:sp>
        <p:nvSpPr>
          <p:cNvPr id="32" name="Rectangle 31"/>
          <p:cNvSpPr/>
          <p:nvPr/>
        </p:nvSpPr>
        <p:spPr>
          <a:xfrm>
            <a:off x="2468510" y="4989443"/>
            <a:ext cx="2151911" cy="944218"/>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3" name="Rectangle 32"/>
          <p:cNvSpPr/>
          <p:nvPr/>
        </p:nvSpPr>
        <p:spPr>
          <a:xfrm>
            <a:off x="7293049" y="5461552"/>
            <a:ext cx="2426191" cy="944218"/>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4" name="Chevron 33"/>
          <p:cNvSpPr/>
          <p:nvPr/>
        </p:nvSpPr>
        <p:spPr>
          <a:xfrm>
            <a:off x="5569620" y="3632083"/>
            <a:ext cx="806289" cy="80628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260471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345226" y="1023659"/>
            <a:ext cx="4846774" cy="5888499"/>
          </a:xfrm>
          <a:prstGeom prst="rect">
            <a:avLst/>
          </a:prstGeom>
        </p:spPr>
      </p:pic>
      <p:sp>
        <p:nvSpPr>
          <p:cNvPr id="2" name="Title 1"/>
          <p:cNvSpPr>
            <a:spLocks noGrp="1"/>
          </p:cNvSpPr>
          <p:nvPr>
            <p:ph type="title"/>
          </p:nvPr>
        </p:nvSpPr>
        <p:spPr/>
        <p:txBody>
          <a:bodyPr/>
          <a:lstStyle/>
          <a:p>
            <a:r>
              <a:rPr lang="en-US" dirty="0" smtClean="0"/>
              <a:t>Buttons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a:solidFill>
                  <a:schemeClr val="accent1"/>
                </a:solidFill>
                <a:latin typeface="Consolas" panose="020B0609020204030204" pitchFamily="49" charset="0"/>
                <a:cs typeface="Consolas" panose="020B0609020204030204" pitchFamily="49" charset="0"/>
              </a:rPr>
              <a:t>Button</a:t>
            </a:r>
            <a:r>
              <a:rPr lang="en-US" sz="2000" b="0" dirty="0" smtClean="0">
                <a:latin typeface="Consolas" panose="020B0609020204030204" pitchFamily="49" charset="0"/>
                <a:cs typeface="Consolas" panose="020B0609020204030204" pitchFamily="49" charset="0"/>
              </a:rPr>
              <a:t> Content=""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HyperlinkButton</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RepeatButton</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ToggleButton</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endParaRPr lang="en-US" sz="20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4423852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5190"/>
          <a:stretch/>
        </p:blipFill>
        <p:spPr>
          <a:xfrm>
            <a:off x="8334375" y="1064872"/>
            <a:ext cx="3857625" cy="5816278"/>
          </a:xfrm>
          <a:prstGeom prst="rect">
            <a:avLst/>
          </a:prstGeom>
        </p:spPr>
      </p:pic>
      <p:sp>
        <p:nvSpPr>
          <p:cNvPr id="2" name="Title 1"/>
          <p:cNvSpPr>
            <a:spLocks noGrp="1"/>
          </p:cNvSpPr>
          <p:nvPr>
            <p:ph type="title"/>
          </p:nvPr>
        </p:nvSpPr>
        <p:spPr/>
        <p:txBody>
          <a:bodyPr/>
          <a:lstStyle/>
          <a:p>
            <a:r>
              <a:rPr lang="en-US" dirty="0" smtClean="0"/>
              <a:t>Text controls</a:t>
            </a:r>
            <a:endParaRPr lang="en-US" dirty="0"/>
          </a:p>
        </p:txBody>
      </p:sp>
      <p:sp>
        <p:nvSpPr>
          <p:cNvPr id="3" name="Text Placeholder 2"/>
          <p:cNvSpPr>
            <a:spLocks noGrp="1"/>
          </p:cNvSpPr>
          <p:nvPr>
            <p:ph type="body" sz="quarter" idx="10"/>
          </p:nvPr>
        </p:nvSpPr>
        <p:spPr/>
        <p:txBody>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TextBox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Text=""</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PasswordBox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Text</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TextBlock</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Text="" </a:t>
            </a:r>
            <a:r>
              <a:rPr lang="en-US" sz="2000" b="0" dirty="0">
                <a:latin typeface="Consolas" panose="020B0609020204030204" pitchFamily="49" charset="0"/>
                <a:cs typeface="Consolas" panose="020B0609020204030204" pitchFamily="49" charset="0"/>
              </a:rPr>
              <a:t>/&gt;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RichEditBox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Content=""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RichTextBlock</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Content=""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BitmapIcon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UriSource</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FontIcon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Glyph=""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SymbolIcon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Icon=""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PathIcon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Data="" /&gt;</a:t>
            </a:r>
            <a:endParaRPr lang="en-US" sz="20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4043020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and picker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CalendarView</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DatePicker</a:t>
            </a:r>
            <a:r>
              <a:rPr lang="en-US" sz="2000" b="0" dirty="0">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Date=""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TimePicker</a:t>
            </a:r>
            <a:r>
              <a:rPr lang="en-US" sz="2000" b="0" dirty="0">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Time=""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ToggleSwitch</a:t>
            </a:r>
            <a:r>
              <a:rPr lang="en-US" sz="2000" b="0" dirty="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CheckBox</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RadioButton</a:t>
            </a:r>
            <a:r>
              <a:rPr lang="en-US" sz="2000" b="0" dirty="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ComboBox</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ListBox</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Slider</a:t>
            </a:r>
            <a:r>
              <a:rPr lang="en-US" sz="2000" b="0" dirty="0" smtClean="0">
                <a:latin typeface="Consolas" panose="020B0609020204030204" pitchFamily="49" charset="0"/>
                <a:cs typeface="Consolas" panose="020B0609020204030204" pitchFamily="49" charset="0"/>
              </a:rPr>
              <a:t> Minimum="" Maximum="" /&gt;</a:t>
            </a:r>
          </a:p>
        </p:txBody>
      </p:sp>
      <p:pic>
        <p:nvPicPr>
          <p:cNvPr id="6" name="Content Placeholder 5"/>
          <p:cNvPicPr>
            <a:picLocks noGrp="1" noChangeAspect="1"/>
          </p:cNvPicPr>
          <p:nvPr>
            <p:ph sz="quarter" idx="4294967295"/>
          </p:nvPr>
        </p:nvPicPr>
        <p:blipFill>
          <a:blip r:embed="rId2"/>
          <a:stretch>
            <a:fillRect/>
          </a:stretch>
        </p:blipFill>
        <p:spPr>
          <a:xfrm>
            <a:off x="8296275" y="1803400"/>
            <a:ext cx="3895725" cy="4438650"/>
          </a:xfrm>
          <a:prstGeom prst="rect">
            <a:avLst/>
          </a:prstGeom>
        </p:spPr>
      </p:pic>
    </p:spTree>
    <p:extLst>
      <p:ext uri="{BB962C8B-B14F-4D97-AF65-F5344CB8AC3E}">
        <p14:creationId xmlns:p14="http://schemas.microsoft.com/office/powerpoint/2010/main" val="410029621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ctrTitle"/>
          </p:nvPr>
        </p:nvSpPr>
        <p:spPr/>
        <p:txBody>
          <a:bodyPr/>
          <a:lstStyle/>
          <a:p>
            <a:r>
              <a:rPr lang="en-US" dirty="0" smtClean="0"/>
              <a:t>Adaptive UI</a:t>
            </a:r>
            <a:endParaRPr lang="en-US" dirty="0"/>
          </a:p>
        </p:txBody>
      </p:sp>
    </p:spTree>
    <p:extLst>
      <p:ext uri="{BB962C8B-B14F-4D97-AF65-F5344CB8AC3E}">
        <p14:creationId xmlns:p14="http://schemas.microsoft.com/office/powerpoint/2010/main" val="84485319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2454" y="0"/>
            <a:ext cx="9392478" cy="6698221"/>
          </a:xfrm>
          <a:prstGeom prst="rect">
            <a:avLst/>
          </a:prstGeom>
        </p:spPr>
      </p:pic>
      <p:sp>
        <p:nvSpPr>
          <p:cNvPr id="3" name="Rectangle 2"/>
          <p:cNvSpPr/>
          <p:nvPr/>
        </p:nvSpPr>
        <p:spPr>
          <a:xfrm>
            <a:off x="1101859" y="0"/>
            <a:ext cx="2002420" cy="659757"/>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4" name="Rectangle 3"/>
          <p:cNvSpPr/>
          <p:nvPr/>
        </p:nvSpPr>
        <p:spPr>
          <a:xfrm>
            <a:off x="1809928" y="3913123"/>
            <a:ext cx="2951544" cy="9144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5" name="Rectangle 4"/>
          <p:cNvSpPr/>
          <p:nvPr/>
        </p:nvSpPr>
        <p:spPr>
          <a:xfrm>
            <a:off x="1770171" y="1077326"/>
            <a:ext cx="8854761" cy="5184326"/>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1171494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2"/>
            <a:ext cx="11637012" cy="1698798"/>
          </a:xfrm>
        </p:spPr>
        <p:txBody>
          <a:bodyPr/>
          <a:lstStyle/>
          <a:p>
            <a:r>
              <a:rPr lang="en-US" dirty="0" smtClean="0"/>
              <a:t>Using standard controls </a:t>
            </a:r>
            <a:br>
              <a:rPr lang="en-US" dirty="0" smtClean="0"/>
            </a:br>
            <a:r>
              <a:rPr lang="en-US" dirty="0" smtClean="0"/>
              <a:t>gets you a long way</a:t>
            </a:r>
            <a:endParaRPr lang="en-US" dirty="0"/>
          </a:p>
        </p:txBody>
      </p:sp>
    </p:spTree>
    <p:extLst>
      <p:ext uri="{BB962C8B-B14F-4D97-AF65-F5344CB8AC3E}">
        <p14:creationId xmlns:p14="http://schemas.microsoft.com/office/powerpoint/2010/main" val="346371428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 y="487"/>
            <a:ext cx="12190271" cy="6857027"/>
          </a:xfrm>
          <a:prstGeom prst="rect">
            <a:avLst/>
          </a:prstGeom>
        </p:spPr>
      </p:pic>
    </p:spTree>
    <p:extLst>
      <p:ext uri="{BB962C8B-B14F-4D97-AF65-F5344CB8AC3E}">
        <p14:creationId xmlns:p14="http://schemas.microsoft.com/office/powerpoint/2010/main" val="395878377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21"/>
          <p:cNvGrpSpPr/>
          <p:nvPr/>
        </p:nvGrpSpPr>
        <p:grpSpPr>
          <a:xfrm>
            <a:off x="808979" y="2008228"/>
            <a:ext cx="10319466" cy="3946180"/>
            <a:chOff x="2408237" y="2911445"/>
            <a:chExt cx="9985780" cy="3487655"/>
          </a:xfrm>
        </p:grpSpPr>
        <p:grpSp>
          <p:nvGrpSpPr>
            <p:cNvPr id="65" name="Group 23"/>
            <p:cNvGrpSpPr/>
            <p:nvPr/>
          </p:nvGrpSpPr>
          <p:grpSpPr>
            <a:xfrm>
              <a:off x="2408237" y="2911445"/>
              <a:ext cx="9985780" cy="3487655"/>
              <a:chOff x="2408237" y="2911445"/>
              <a:chExt cx="9985780" cy="3487655"/>
            </a:xfrm>
          </p:grpSpPr>
          <p:sp>
            <p:nvSpPr>
              <p:cNvPr id="66" name="Rounded Rectangle 32"/>
              <p:cNvSpPr/>
              <p:nvPr/>
            </p:nvSpPr>
            <p:spPr>
              <a:xfrm>
                <a:off x="2408237" y="2911445"/>
                <a:ext cx="9740625" cy="3487655"/>
              </a:xfrm>
              <a:prstGeom prst="roundRect">
                <a:avLst/>
              </a:prstGeom>
              <a:solidFill>
                <a:srgbClr val="B4009E">
                  <a:alpha val="5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nSpc>
                    <a:spcPct val="90000"/>
                  </a:lnSpc>
                  <a:spcBef>
                    <a:spcPts val="600"/>
                  </a:spcBef>
                </a:pPr>
                <a:r>
                  <a:rPr lang="en-US" sz="2745" dirty="0">
                    <a:solidFill>
                      <a:srgbClr val="B4009E"/>
                    </a:solidFill>
                    <a:latin typeface="Segoe UI Light"/>
                  </a:rPr>
                  <a:t>Other Mobile Platforms</a:t>
                </a:r>
              </a:p>
            </p:txBody>
          </p:sp>
          <p:sp>
            <p:nvSpPr>
              <p:cNvPr id="67" name="Rectangle 33"/>
              <p:cNvSpPr/>
              <p:nvPr/>
            </p:nvSpPr>
            <p:spPr>
              <a:xfrm>
                <a:off x="3393258" y="51810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lnSpc>
                    <a:spcPct val="90000"/>
                  </a:lnSpc>
                  <a:spcBef>
                    <a:spcPts val="600"/>
                  </a:spcBef>
                </a:pPr>
                <a:r>
                  <a:rPr lang="en-US" sz="1961" dirty="0">
                    <a:solidFill>
                      <a:srgbClr val="FFFFFF"/>
                    </a:solidFill>
                    <a:latin typeface="Segoe UI Light"/>
                  </a:rPr>
                  <a:t>Project </a:t>
                </a:r>
                <a:r>
                  <a:rPr lang="en-US" sz="1961" dirty="0" err="1">
                    <a:solidFill>
                      <a:srgbClr val="FFFFFF"/>
                    </a:solidFill>
                    <a:latin typeface="Segoe UI Light"/>
                  </a:rPr>
                  <a:t>Islandwood</a:t>
                </a:r>
                <a:endParaRPr lang="en-US" sz="1961" dirty="0">
                  <a:solidFill>
                    <a:srgbClr val="FFFFFF"/>
                  </a:solidFill>
                  <a:latin typeface="Segoe UI Light"/>
                </a:endParaRPr>
              </a:p>
            </p:txBody>
          </p:sp>
          <p:sp>
            <p:nvSpPr>
              <p:cNvPr id="68" name="Rectangle 35"/>
              <p:cNvSpPr/>
              <p:nvPr/>
            </p:nvSpPr>
            <p:spPr>
              <a:xfrm>
                <a:off x="3393258" y="38782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lnSpc>
                    <a:spcPct val="90000"/>
                  </a:lnSpc>
                  <a:spcBef>
                    <a:spcPts val="600"/>
                  </a:spcBef>
                </a:pPr>
                <a:r>
                  <a:rPr lang="en-US" sz="1961" dirty="0">
                    <a:solidFill>
                      <a:srgbClr val="FFFFFF"/>
                    </a:solidFill>
                    <a:latin typeface="Segoe UI Light"/>
                  </a:rPr>
                  <a:t>Project Astoria</a:t>
                </a:r>
              </a:p>
            </p:txBody>
          </p:sp>
          <p:sp>
            <p:nvSpPr>
              <p:cNvPr id="69" name="TextBox 36"/>
              <p:cNvSpPr txBox="1"/>
              <p:nvPr/>
            </p:nvSpPr>
            <p:spPr>
              <a:xfrm>
                <a:off x="7416954" y="3547019"/>
                <a:ext cx="4204869" cy="544765"/>
              </a:xfrm>
              <a:prstGeom prst="rect">
                <a:avLst/>
              </a:prstGeom>
              <a:noFill/>
            </p:spPr>
            <p:txBody>
              <a:bodyPr wrap="square" lIns="179285" tIns="143428" rIns="179285" bIns="143428" rtlCol="0">
                <a:spAutoFit/>
              </a:bodyPr>
              <a:lstStyle/>
              <a:p>
                <a:pPr>
                  <a:lnSpc>
                    <a:spcPct val="90000"/>
                  </a:lnSpc>
                  <a:spcAft>
                    <a:spcPts val="588"/>
                  </a:spcAft>
                </a:pPr>
                <a:endParaRPr lang="en-US" sz="1765" dirty="0">
                  <a:gradFill>
                    <a:gsLst>
                      <a:gs pos="2917">
                        <a:srgbClr val="404040"/>
                      </a:gs>
                      <a:gs pos="30000">
                        <a:srgbClr val="404040"/>
                      </a:gs>
                    </a:gsLst>
                    <a:lin ang="5400000" scaled="0"/>
                  </a:gradFill>
                </a:endParaRPr>
              </a:p>
            </p:txBody>
          </p:sp>
          <p:sp>
            <p:nvSpPr>
              <p:cNvPr id="70" name="TextBox 37"/>
              <p:cNvSpPr txBox="1"/>
              <p:nvPr/>
            </p:nvSpPr>
            <p:spPr>
              <a:xfrm>
                <a:off x="7441017" y="4878246"/>
                <a:ext cx="4953000" cy="572464"/>
              </a:xfrm>
              <a:prstGeom prst="rect">
                <a:avLst/>
              </a:prstGeom>
              <a:noFill/>
            </p:spPr>
            <p:txBody>
              <a:bodyPr wrap="square" lIns="179285" tIns="143428" rIns="179285" bIns="143428" rtlCol="0">
                <a:spAutoFit/>
              </a:bodyPr>
              <a:lstStyle/>
              <a:p>
                <a:pPr>
                  <a:lnSpc>
                    <a:spcPct val="90000"/>
                  </a:lnSpc>
                  <a:spcAft>
                    <a:spcPts val="588"/>
                  </a:spcAft>
                </a:pPr>
                <a:endParaRPr lang="en-US" sz="1961" dirty="0" err="1">
                  <a:gradFill>
                    <a:gsLst>
                      <a:gs pos="2917">
                        <a:srgbClr val="404040"/>
                      </a:gs>
                      <a:gs pos="30000">
                        <a:srgbClr val="404040"/>
                      </a:gs>
                    </a:gsLst>
                    <a:lin ang="5400000" scaled="0"/>
                  </a:gradFill>
                </a:endParaRPr>
              </a:p>
            </p:txBody>
          </p:sp>
        </p:grpSp>
        <p:grpSp>
          <p:nvGrpSpPr>
            <p:cNvPr id="4" name="Group 29"/>
            <p:cNvGrpSpPr/>
            <p:nvPr/>
          </p:nvGrpSpPr>
          <p:grpSpPr>
            <a:xfrm>
              <a:off x="8425242" y="3901394"/>
              <a:ext cx="3212550" cy="2231504"/>
              <a:chOff x="8425242" y="3901394"/>
              <a:chExt cx="3212550" cy="2231504"/>
            </a:xfrm>
          </p:grpSpPr>
          <p:sp>
            <p:nvSpPr>
              <p:cNvPr id="3" name="Line Callout 1 (Accent Bar) 30"/>
              <p:cNvSpPr/>
              <p:nvPr/>
            </p:nvSpPr>
            <p:spPr bwMode="auto">
              <a:xfrm>
                <a:off x="8425242" y="3901394"/>
                <a:ext cx="3212550" cy="897377"/>
              </a:xfrm>
              <a:prstGeom prst="accentCallout1">
                <a:avLst>
                  <a:gd name="adj1" fmla="val 45639"/>
                  <a:gd name="adj2" fmla="val -8333"/>
                  <a:gd name="adj3" fmla="val 45983"/>
                  <a:gd name="adj4" fmla="val -57298"/>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nSpc>
                    <a:spcPct val="90000"/>
                  </a:lnSpc>
                  <a:spcAft>
                    <a:spcPts val="588"/>
                  </a:spcAft>
                </a:pPr>
                <a:r>
                  <a:rPr lang="en-US" sz="1372" dirty="0">
                    <a:solidFill>
                      <a:srgbClr val="404040">
                        <a:lumMod val="50000"/>
                      </a:srgbClr>
                    </a:solidFill>
                  </a:rPr>
                  <a:t>Use your Java / C++ code</a:t>
                </a:r>
              </a:p>
              <a:p>
                <a:pPr>
                  <a:lnSpc>
                    <a:spcPct val="90000"/>
                  </a:lnSpc>
                  <a:spcAft>
                    <a:spcPts val="588"/>
                  </a:spcAft>
                </a:pPr>
                <a:r>
                  <a:rPr lang="en-US" sz="1372" dirty="0">
                    <a:solidFill>
                      <a:srgbClr val="404040">
                        <a:lumMod val="50000"/>
                      </a:srgbClr>
                    </a:solidFill>
                  </a:rPr>
                  <a:t>Use Android IDE</a:t>
                </a:r>
              </a:p>
              <a:p>
                <a:pPr>
                  <a:lnSpc>
                    <a:spcPct val="90000"/>
                  </a:lnSpc>
                  <a:spcAft>
                    <a:spcPts val="588"/>
                  </a:spcAft>
                </a:pPr>
                <a:r>
                  <a:rPr lang="en-US" sz="1372" dirty="0">
                    <a:solidFill>
                      <a:srgbClr val="404040">
                        <a:lumMod val="50000"/>
                      </a:srgbClr>
                    </a:solidFill>
                  </a:rPr>
                  <a:t>High code reuse</a:t>
                </a:r>
              </a:p>
            </p:txBody>
          </p:sp>
          <p:sp>
            <p:nvSpPr>
              <p:cNvPr id="71" name="Line Callout 1 (Accent Bar) 31"/>
              <p:cNvSpPr/>
              <p:nvPr/>
            </p:nvSpPr>
            <p:spPr bwMode="auto">
              <a:xfrm>
                <a:off x="8425242" y="5235521"/>
                <a:ext cx="3103793" cy="897377"/>
              </a:xfrm>
              <a:prstGeom prst="accentCallout1">
                <a:avLst>
                  <a:gd name="adj1" fmla="val 45639"/>
                  <a:gd name="adj2" fmla="val -8333"/>
                  <a:gd name="adj3" fmla="val 45983"/>
                  <a:gd name="adj4" fmla="val -21217"/>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nSpc>
                    <a:spcPct val="90000"/>
                  </a:lnSpc>
                  <a:spcAft>
                    <a:spcPts val="588"/>
                  </a:spcAft>
                </a:pPr>
                <a:r>
                  <a:rPr lang="en-US" sz="1372" dirty="0">
                    <a:solidFill>
                      <a:srgbClr val="404040">
                        <a:lumMod val="50000"/>
                      </a:srgbClr>
                    </a:solidFill>
                  </a:rPr>
                  <a:t>Use your Objective C code</a:t>
                </a:r>
              </a:p>
              <a:p>
                <a:pPr>
                  <a:lnSpc>
                    <a:spcPct val="90000"/>
                  </a:lnSpc>
                  <a:spcAft>
                    <a:spcPts val="588"/>
                  </a:spcAft>
                </a:pPr>
                <a:r>
                  <a:rPr lang="en-US" sz="1372" dirty="0">
                    <a:solidFill>
                      <a:srgbClr val="404040">
                        <a:lumMod val="50000"/>
                      </a:srgbClr>
                    </a:solidFill>
                  </a:rPr>
                  <a:t>Use Visual Studio</a:t>
                </a:r>
              </a:p>
              <a:p>
                <a:pPr>
                  <a:lnSpc>
                    <a:spcPct val="90000"/>
                  </a:lnSpc>
                  <a:spcAft>
                    <a:spcPts val="588"/>
                  </a:spcAft>
                </a:pPr>
                <a:r>
                  <a:rPr lang="en-US" sz="1372" dirty="0">
                    <a:solidFill>
                      <a:srgbClr val="404040">
                        <a:lumMod val="50000"/>
                      </a:srgbClr>
                    </a:solidFill>
                  </a:rPr>
                  <a:t>Medium-high code reuse</a:t>
                </a:r>
              </a:p>
            </p:txBody>
          </p:sp>
        </p:grpSp>
      </p:grpSp>
      <p:sp>
        <p:nvSpPr>
          <p:cNvPr id="5"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 name="Rectangle 5"/>
          <p:cNvSpPr/>
          <p:nvPr/>
        </p:nvSpPr>
        <p:spPr>
          <a:xfrm>
            <a:off x="301006" y="774951"/>
            <a:ext cx="9373577" cy="374793"/>
          </a:xfrm>
          <a:prstGeom prst="rect">
            <a:avLst/>
          </a:prstGeom>
        </p:spPr>
        <p:txBody>
          <a:bodyPr wrap="square">
            <a:spAutoFit/>
          </a:bodyPr>
          <a:lstStyle/>
          <a:p>
            <a:r>
              <a:rPr lang="en-US" dirty="0">
                <a:solidFill>
                  <a:srgbClr val="737373"/>
                </a:solidFill>
              </a:rPr>
              <a:t>Wherever your code was born, you can bring it to Windows</a:t>
            </a:r>
          </a:p>
        </p:txBody>
      </p:sp>
    </p:spTree>
    <p:extLst>
      <p:ext uri="{BB962C8B-B14F-4D97-AF65-F5344CB8AC3E}">
        <p14:creationId xmlns:p14="http://schemas.microsoft.com/office/powerpoint/2010/main" val="328231149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5487"/>
            <a:ext cx="11853631" cy="982133"/>
          </a:xfrm>
        </p:spPr>
        <p:txBody>
          <a:bodyPr/>
          <a:lstStyle/>
          <a:p>
            <a:r>
              <a:rPr lang="en-GB" dirty="0" smtClean="0"/>
              <a:t>Continuum for Convertibles and Phones</a:t>
            </a:r>
            <a:endParaRPr lang="en-GB" dirty="0"/>
          </a:p>
        </p:txBody>
      </p:sp>
      <p:pic>
        <p:nvPicPr>
          <p:cNvPr id="4" name="Picture 3"/>
          <p:cNvPicPr>
            <a:picLocks noChangeAspect="1"/>
          </p:cNvPicPr>
          <p:nvPr/>
        </p:nvPicPr>
        <p:blipFill>
          <a:blip r:embed="rId2"/>
          <a:stretch>
            <a:fillRect/>
          </a:stretch>
        </p:blipFill>
        <p:spPr>
          <a:xfrm>
            <a:off x="-390071" y="0"/>
            <a:ext cx="12825263" cy="6858000"/>
          </a:xfrm>
          <a:prstGeom prst="rect">
            <a:avLst/>
          </a:prstGeom>
        </p:spPr>
      </p:pic>
      <p:sp>
        <p:nvSpPr>
          <p:cNvPr id="5" name="TextBox 4"/>
          <p:cNvSpPr txBox="1"/>
          <p:nvPr/>
        </p:nvSpPr>
        <p:spPr>
          <a:xfrm>
            <a:off x="8406253" y="451310"/>
            <a:ext cx="4185100" cy="1883593"/>
          </a:xfrm>
          <a:prstGeom prst="rect">
            <a:avLst/>
          </a:prstGeom>
          <a:noFill/>
        </p:spPr>
        <p:txBody>
          <a:bodyPr wrap="square" lIns="137160" tIns="109728" rIns="137160" bIns="109728" rtlCol="0">
            <a:spAutoFit/>
          </a:bodyPr>
          <a:lstStyle/>
          <a:p>
            <a:pPr>
              <a:lnSpc>
                <a:spcPct val="90000"/>
              </a:lnSpc>
              <a:spcBef>
                <a:spcPts val="600"/>
              </a:spcBef>
            </a:pPr>
            <a:r>
              <a:rPr lang="en-GB" sz="4000" dirty="0" smtClean="0">
                <a:solidFill>
                  <a:schemeClr val="bg1"/>
                </a:solidFill>
                <a:latin typeface="+mj-lt"/>
              </a:rPr>
              <a:t>Continuum for convertibles and Phones</a:t>
            </a:r>
          </a:p>
        </p:txBody>
      </p:sp>
    </p:spTree>
    <p:extLst>
      <p:ext uri="{BB962C8B-B14F-4D97-AF65-F5344CB8AC3E}">
        <p14:creationId xmlns:p14="http://schemas.microsoft.com/office/powerpoint/2010/main" val="4234602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 y="-15347"/>
            <a:ext cx="12192000" cy="1121918"/>
          </a:xfrm>
          <a:prstGeom prst="rect">
            <a:avLst/>
          </a:prstGeom>
          <a:solidFill>
            <a:srgbClr val="4B46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6570"/>
            <a:ext cx="12192000" cy="5750944"/>
          </a:xfrm>
          <a:prstGeom prst="rect">
            <a:avLst/>
          </a:prstGeom>
        </p:spPr>
      </p:pic>
      <p:sp>
        <p:nvSpPr>
          <p:cNvPr id="8" name="Title 7"/>
          <p:cNvSpPr>
            <a:spLocks noGrp="1"/>
          </p:cNvSpPr>
          <p:nvPr>
            <p:ph type="title"/>
          </p:nvPr>
        </p:nvSpPr>
        <p:spPr/>
        <p:txBody>
          <a:bodyPr/>
          <a:lstStyle/>
          <a:p>
            <a:pPr algn="ctr"/>
            <a:r>
              <a:rPr lang="en-US" dirty="0" smtClean="0">
                <a:solidFill>
                  <a:schemeClr val="bg1"/>
                </a:solidFill>
              </a:rPr>
              <a:t>Visual Studio Code</a:t>
            </a:r>
            <a:endParaRPr lang="en-US" dirty="0">
              <a:solidFill>
                <a:schemeClr val="bg1"/>
              </a:solidFill>
            </a:endParaRPr>
          </a:p>
        </p:txBody>
      </p:sp>
      <p:sp>
        <p:nvSpPr>
          <p:cNvPr id="9" name="Text Placeholder 8"/>
          <p:cNvSpPr>
            <a:spLocks noGrp="1"/>
          </p:cNvSpPr>
          <p:nvPr>
            <p:ph type="body" sz="quarter" idx="11"/>
          </p:nvPr>
        </p:nvSpPr>
        <p:spPr>
          <a:xfrm>
            <a:off x="269242" y="1636152"/>
            <a:ext cx="2166358" cy="4930336"/>
          </a:xfrm>
        </p:spPr>
        <p:txBody>
          <a:bodyPr/>
          <a:lstStyle/>
          <a:p>
            <a:pPr marL="0">
              <a:spcBef>
                <a:spcPts val="1176"/>
              </a:spcBef>
            </a:pPr>
            <a:r>
              <a:rPr lang="en-US" dirty="0">
                <a:solidFill>
                  <a:schemeClr val="bg1"/>
                </a:solidFill>
                <a:latin typeface="+mj-lt"/>
              </a:rPr>
              <a:t>Build and debug modern web and cloud applications. </a:t>
            </a:r>
            <a:endParaRPr lang="en-US" dirty="0" smtClean="0">
              <a:solidFill>
                <a:schemeClr val="bg1"/>
              </a:solidFill>
              <a:latin typeface="+mj-lt"/>
            </a:endParaRPr>
          </a:p>
          <a:p>
            <a:pPr marL="0">
              <a:spcBef>
                <a:spcPts val="1176"/>
              </a:spcBef>
            </a:pPr>
            <a:r>
              <a:rPr lang="en-US" dirty="0" smtClean="0">
                <a:solidFill>
                  <a:schemeClr val="bg1"/>
                </a:solidFill>
                <a:latin typeface="+mj-lt"/>
              </a:rPr>
              <a:t>Code </a:t>
            </a:r>
            <a:r>
              <a:rPr lang="en-US" dirty="0">
                <a:solidFill>
                  <a:schemeClr val="bg1"/>
                </a:solidFill>
                <a:latin typeface="+mj-lt"/>
              </a:rPr>
              <a:t>is free and available on your favorite </a:t>
            </a:r>
            <a:r>
              <a:rPr lang="en-US" dirty="0" smtClean="0">
                <a:solidFill>
                  <a:schemeClr val="bg1"/>
                </a:solidFill>
                <a:latin typeface="+mj-lt"/>
              </a:rPr>
              <a:t>platform:</a:t>
            </a:r>
          </a:p>
          <a:p>
            <a:pPr marL="0">
              <a:spcBef>
                <a:spcPts val="1176"/>
              </a:spcBef>
            </a:pPr>
            <a:r>
              <a:rPr lang="en-US" dirty="0" smtClean="0">
                <a:solidFill>
                  <a:schemeClr val="bg1"/>
                </a:solidFill>
                <a:latin typeface="+mj-lt"/>
              </a:rPr>
              <a:t>Linux,</a:t>
            </a:r>
            <a:br>
              <a:rPr lang="en-US" dirty="0" smtClean="0">
                <a:solidFill>
                  <a:schemeClr val="bg1"/>
                </a:solidFill>
                <a:latin typeface="+mj-lt"/>
              </a:rPr>
            </a:br>
            <a:r>
              <a:rPr lang="en-US" dirty="0" smtClean="0">
                <a:solidFill>
                  <a:schemeClr val="bg1"/>
                </a:solidFill>
                <a:latin typeface="+mj-lt"/>
              </a:rPr>
              <a:t>Mac OSX,</a:t>
            </a:r>
            <a:br>
              <a:rPr lang="en-US" dirty="0" smtClean="0">
                <a:solidFill>
                  <a:schemeClr val="bg1"/>
                </a:solidFill>
                <a:latin typeface="+mj-lt"/>
              </a:rPr>
            </a:br>
            <a:r>
              <a:rPr lang="en-US" dirty="0" smtClean="0">
                <a:solidFill>
                  <a:schemeClr val="bg1"/>
                </a:solidFill>
                <a:latin typeface="+mj-lt"/>
              </a:rPr>
              <a:t>and </a:t>
            </a:r>
            <a:r>
              <a:rPr lang="en-US" dirty="0">
                <a:solidFill>
                  <a:schemeClr val="bg1"/>
                </a:solidFill>
                <a:latin typeface="+mj-lt"/>
              </a:rPr>
              <a:t>Windows. </a:t>
            </a:r>
          </a:p>
        </p:txBody>
      </p:sp>
      <p:sp>
        <p:nvSpPr>
          <p:cNvPr id="11" name="TextBox 10"/>
          <p:cNvSpPr txBox="1"/>
          <p:nvPr/>
        </p:nvSpPr>
        <p:spPr>
          <a:xfrm>
            <a:off x="9681699" y="1636152"/>
            <a:ext cx="2318084" cy="4525894"/>
          </a:xfrm>
          <a:prstGeom prst="rect">
            <a:avLst/>
          </a:prstGeom>
          <a:noFill/>
        </p:spPr>
        <p:txBody>
          <a:bodyPr wrap="square" lIns="179285" tIns="143428" rIns="179285" bIns="143428" rtlCol="0">
            <a:spAutoFit/>
          </a:bodyPr>
          <a:lstStyle/>
          <a:p>
            <a:pPr algn="r">
              <a:lnSpc>
                <a:spcPct val="90000"/>
              </a:lnSpc>
              <a:spcAft>
                <a:spcPts val="588"/>
              </a:spcAft>
            </a:pPr>
            <a:r>
              <a:rPr lang="en-US" sz="2353" dirty="0">
                <a:solidFill>
                  <a:schemeClr val="bg1"/>
                </a:solidFill>
                <a:latin typeface="+mj-lt"/>
              </a:rPr>
              <a:t>C#, </a:t>
            </a:r>
            <a:r>
              <a:rPr lang="en-US" sz="2353" dirty="0" err="1">
                <a:solidFill>
                  <a:schemeClr val="bg1"/>
                </a:solidFill>
                <a:latin typeface="+mj-lt"/>
              </a:rPr>
              <a:t>TypeScript</a:t>
            </a:r>
            <a:r>
              <a:rPr lang="en-US" sz="2353" dirty="0">
                <a:solidFill>
                  <a:schemeClr val="bg1"/>
                </a:solidFill>
                <a:latin typeface="+mj-lt"/>
              </a:rPr>
              <a:t>, JavaScript, HTML, CSS, LESS, SASS, Python, JSON, </a:t>
            </a:r>
            <a:r>
              <a:rPr lang="en-US" sz="2353" dirty="0" err="1">
                <a:solidFill>
                  <a:schemeClr val="bg1"/>
                </a:solidFill>
                <a:latin typeface="+mj-lt"/>
              </a:rPr>
              <a:t>CoffeeScript</a:t>
            </a:r>
            <a:r>
              <a:rPr lang="en-US" sz="2353" dirty="0">
                <a:solidFill>
                  <a:schemeClr val="bg1"/>
                </a:solidFill>
                <a:latin typeface="+mj-lt"/>
              </a:rPr>
              <a:t>, Ruby, Jade, </a:t>
            </a:r>
            <a:r>
              <a:rPr lang="en-US" sz="2353" dirty="0" err="1">
                <a:solidFill>
                  <a:schemeClr val="bg1"/>
                </a:solidFill>
                <a:latin typeface="+mj-lt"/>
              </a:rPr>
              <a:t>Clojure</a:t>
            </a:r>
            <a:r>
              <a:rPr lang="en-US" sz="2353" dirty="0">
                <a:solidFill>
                  <a:schemeClr val="bg1"/>
                </a:solidFill>
                <a:latin typeface="+mj-lt"/>
              </a:rPr>
              <a:t>, Java, C++, R, Go, </a:t>
            </a:r>
            <a:r>
              <a:rPr lang="en-US" sz="2353" dirty="0" err="1">
                <a:solidFill>
                  <a:schemeClr val="bg1"/>
                </a:solidFill>
                <a:latin typeface="+mj-lt"/>
              </a:rPr>
              <a:t>makefile</a:t>
            </a:r>
            <a:r>
              <a:rPr lang="en-US" sz="2353" dirty="0">
                <a:solidFill>
                  <a:schemeClr val="bg1"/>
                </a:solidFill>
                <a:latin typeface="+mj-lt"/>
              </a:rPr>
              <a:t>, shell, </a:t>
            </a:r>
            <a:r>
              <a:rPr lang="en-US" sz="2353" dirty="0" err="1">
                <a:solidFill>
                  <a:schemeClr val="bg1"/>
                </a:solidFill>
                <a:latin typeface="+mj-lt"/>
              </a:rPr>
              <a:t>powershell</a:t>
            </a:r>
            <a:r>
              <a:rPr lang="en-US" sz="2353" dirty="0">
                <a:solidFill>
                  <a:schemeClr val="bg1"/>
                </a:solidFill>
                <a:latin typeface="+mj-lt"/>
              </a:rPr>
              <a:t>, bat, XML, Markdown</a:t>
            </a:r>
          </a:p>
        </p:txBody>
      </p:sp>
      <p:sp>
        <p:nvSpPr>
          <p:cNvPr id="12" name="TextBox 11"/>
          <p:cNvSpPr txBox="1"/>
          <p:nvPr/>
        </p:nvSpPr>
        <p:spPr>
          <a:xfrm>
            <a:off x="7849815" y="6241993"/>
            <a:ext cx="4149968" cy="615516"/>
          </a:xfrm>
          <a:prstGeom prst="rect">
            <a:avLst/>
          </a:prstGeom>
          <a:noFill/>
        </p:spPr>
        <p:txBody>
          <a:bodyPr wrap="none" lIns="179285" tIns="143428" rIns="179285" bIns="143428" rtlCol="0">
            <a:spAutoFit/>
          </a:bodyPr>
          <a:lstStyle/>
          <a:p>
            <a:pPr algn="r">
              <a:lnSpc>
                <a:spcPct val="90000"/>
              </a:lnSpc>
              <a:spcAft>
                <a:spcPts val="588"/>
              </a:spcAft>
            </a:pPr>
            <a:r>
              <a:rPr lang="en-US" sz="2353" dirty="0">
                <a:solidFill>
                  <a:schemeClr val="bg1"/>
                </a:solidFill>
                <a:latin typeface="+mj-lt"/>
              </a:rPr>
              <a:t>http://code.visualstudio.com</a:t>
            </a:r>
          </a:p>
        </p:txBody>
      </p:sp>
    </p:spTree>
    <p:extLst>
      <p:ext uri="{BB962C8B-B14F-4D97-AF65-F5344CB8AC3E}">
        <p14:creationId xmlns:p14="http://schemas.microsoft.com/office/powerpoint/2010/main" val="657324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2500"/>
                            </p:stCondLst>
                            <p:childTnLst>
                              <p:par>
                                <p:cTn id="9" presetID="10" presetClass="entr" presetSubtype="0" fill="hold" grpId="0" nodeType="afterEffect">
                                  <p:stCondLst>
                                    <p:cond delay="200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200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7500"/>
                            </p:stCondLst>
                            <p:childTnLst>
                              <p:par>
                                <p:cTn id="17" presetID="10" presetClass="entr" presetSubtype="0" fill="hold" grpId="0" nodeType="afterEffect">
                                  <p:stCondLst>
                                    <p:cond delay="5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3000"/>
                            </p:stCondLst>
                            <p:childTnLst>
                              <p:par>
                                <p:cTn id="21" presetID="10" presetClass="entr" presetSubtype="0" fill="hold" grpId="0" nodeType="afterEffect">
                                  <p:stCondLst>
                                    <p:cond delay="20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598" b="5846"/>
          <a:stretch/>
        </p:blipFill>
        <p:spPr>
          <a:xfrm>
            <a:off x="2454" y="487"/>
            <a:ext cx="12187096" cy="6857027"/>
          </a:xfrm>
          <a:prstGeom prst="rect">
            <a:avLst/>
          </a:prstGeom>
        </p:spPr>
      </p:pic>
      <p:sp>
        <p:nvSpPr>
          <p:cNvPr id="8" name="Rectangle 7"/>
          <p:cNvSpPr/>
          <p:nvPr/>
        </p:nvSpPr>
        <p:spPr bwMode="auto">
          <a:xfrm rot="16200000" flipH="1" flipV="1">
            <a:off x="2667484" y="-2664545"/>
            <a:ext cx="6857027" cy="12187096"/>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rtlCol="0" anchor="ctr" anchorCtr="0" compatLnSpc="1">
            <a:prstTxWarp prst="textNoShape">
              <a:avLst/>
            </a:prstTxWarp>
          </a:bodyPr>
          <a:lstStyle/>
          <a:p>
            <a:pPr algn="ctr" defTabSz="913338" fontAlgn="base">
              <a:spcBef>
                <a:spcPct val="0"/>
              </a:spcBef>
              <a:spcAft>
                <a:spcPct val="0"/>
              </a:spcAft>
            </a:pPr>
            <a:endParaRPr lang="en-US" sz="2298"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354" y="380022"/>
            <a:ext cx="1629508" cy="6110656"/>
          </a:xfrm>
          <a:prstGeom prst="rect">
            <a:avLst/>
          </a:prstGeom>
          <a:effectLst>
            <a:outerShdw blurRad="63500" sx="102000" sy="102000" algn="ctr" rotWithShape="0">
              <a:prstClr val="black">
                <a:alpha val="40000"/>
              </a:prstClr>
            </a:outerShdw>
          </a:effectLst>
        </p:spPr>
      </p:pic>
      <p:sp>
        <p:nvSpPr>
          <p:cNvPr id="9" name="Text Placeholder 2"/>
          <p:cNvSpPr txBox="1">
            <a:spLocks/>
          </p:cNvSpPr>
          <p:nvPr/>
        </p:nvSpPr>
        <p:spPr>
          <a:xfrm>
            <a:off x="397332" y="380023"/>
            <a:ext cx="5848073" cy="3702167"/>
          </a:xfrm>
          <a:prstGeom prst="rect">
            <a:avLst/>
          </a:prstGeom>
        </p:spPr>
        <p:txBody>
          <a:bodyPr vert="horz" wrap="square" lIns="0" tIns="0" rIns="0" bIns="0" rtlCol="0">
            <a:spAutoFit/>
          </a:bodyPr>
          <a:lstStyle>
            <a:lvl1pPr indent="0">
              <a:lnSpc>
                <a:spcPct val="90000"/>
              </a:lnSpc>
              <a:spcBef>
                <a:spcPts val="1200"/>
              </a:spcBef>
              <a:buSzPct val="90000"/>
              <a:buFont typeface="Arial" pitchFamily="34" charset="0"/>
              <a:buNone/>
              <a:defRPr sz="2000">
                <a:solidFill>
                  <a:schemeClr val="bg1"/>
                </a:solidFill>
                <a:latin typeface="+mj-lt"/>
              </a:defRPr>
            </a:lvl1pPr>
            <a:lvl2pPr marL="0" indent="0">
              <a:lnSpc>
                <a:spcPct val="90000"/>
              </a:lnSpc>
              <a:spcBef>
                <a:spcPct val="20000"/>
              </a:spcBef>
              <a:buSzPct val="90000"/>
              <a:buFont typeface="Arial" pitchFamily="34" charset="0"/>
              <a:buNone/>
              <a:tabLst>
                <a:tab pos="630238"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233341"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457155" indent="0">
              <a:lnSpc>
                <a:spcPct val="90000"/>
              </a:lnSpc>
              <a:spcBef>
                <a:spcPct val="20000"/>
              </a:spcBef>
              <a:buSzPct val="90000"/>
              <a:buFont typeface="Arial" pitchFamily="34" charset="0"/>
              <a:buNone/>
              <a:tabLst>
                <a:tab pos="914400"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693670"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2353" dirty="0"/>
              <a:t>Online Microsoft training delivered by experts to help technologists continually learn</a:t>
            </a:r>
          </a:p>
          <a:p>
            <a:r>
              <a:rPr lang="en-US" sz="2353" dirty="0"/>
              <a:t>Hundreds of courses for developers, IT Pros, students, entrepreneurs and enthusiasts</a:t>
            </a:r>
          </a:p>
          <a:p>
            <a:r>
              <a:rPr lang="en-US" sz="2353" dirty="0"/>
              <a:t>11 different languages</a:t>
            </a:r>
            <a:endParaRPr lang="pt-BR" sz="2353" dirty="0"/>
          </a:p>
          <a:p>
            <a:r>
              <a:rPr lang="pt-BR" sz="2353" dirty="0"/>
              <a:t>3M students registered</a:t>
            </a:r>
          </a:p>
          <a:p>
            <a:r>
              <a:rPr lang="pt-BR" sz="2353" dirty="0"/>
              <a:t>Build your own Learning Plan</a:t>
            </a:r>
          </a:p>
          <a:p>
            <a:r>
              <a:rPr lang="pt-BR" sz="2353" dirty="0"/>
              <a:t>All free!</a:t>
            </a:r>
          </a:p>
        </p:txBody>
      </p:sp>
      <p:sp>
        <p:nvSpPr>
          <p:cNvPr id="10" name="TextBox 9"/>
          <p:cNvSpPr txBox="1"/>
          <p:nvPr/>
        </p:nvSpPr>
        <p:spPr>
          <a:xfrm>
            <a:off x="397331" y="5936758"/>
            <a:ext cx="8950819" cy="553998"/>
          </a:xfrm>
          <a:prstGeom prst="rect">
            <a:avLst/>
          </a:prstGeom>
          <a:noFill/>
        </p:spPr>
        <p:txBody>
          <a:bodyPr wrap="square" lIns="0" tIns="0" rIns="0" bIns="0" rtlCol="0">
            <a:spAutoFit/>
          </a:bodyPr>
          <a:lstStyle/>
          <a:p>
            <a:r>
              <a:rPr lang="en-US" sz="3600" dirty="0">
                <a:solidFill>
                  <a:schemeClr val="bg1"/>
                </a:solidFill>
                <a:latin typeface="Segoe UI Light" pitchFamily="34" charset="0"/>
              </a:rPr>
              <a:t>http://www.microsoftvirtualacademy.com</a:t>
            </a:r>
          </a:p>
        </p:txBody>
      </p:sp>
    </p:spTree>
    <p:extLst>
      <p:ext uri="{BB962C8B-B14F-4D97-AF65-F5344CB8AC3E}">
        <p14:creationId xmlns:p14="http://schemas.microsoft.com/office/powerpoint/2010/main" val="4246880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500"/>
                                        <p:tgtEl>
                                          <p:spTgt spid="9">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20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Resources for Windows </a:t>
            </a:r>
            <a:r>
              <a:rPr lang="en-US" dirty="0" err="1" smtClean="0"/>
              <a:t>Devs</a:t>
            </a:r>
            <a:endParaRPr lang="en-US" dirty="0"/>
          </a:p>
        </p:txBody>
      </p:sp>
      <p:sp>
        <p:nvSpPr>
          <p:cNvPr id="3" name="Content Placeholder 2"/>
          <p:cNvSpPr>
            <a:spLocks noGrp="1"/>
          </p:cNvSpPr>
          <p:nvPr>
            <p:ph idx="4294967295"/>
          </p:nvPr>
        </p:nvSpPr>
        <p:spPr>
          <a:xfrm>
            <a:off x="610378" y="1476465"/>
            <a:ext cx="11237681" cy="5090022"/>
          </a:xfrm>
          <a:prstGeom prst="rect">
            <a:avLst/>
          </a:prstGeom>
        </p:spPr>
        <p:txBody>
          <a:bodyPr>
            <a:normAutofit fontScale="70000" lnSpcReduction="20000"/>
          </a:bodyPr>
          <a:lstStyle/>
          <a:p>
            <a:r>
              <a:rPr lang="en-US" sz="2666" dirty="0"/>
              <a:t>Visual Studio Community Edition (free): </a:t>
            </a:r>
            <a:r>
              <a:rPr lang="en-US" sz="2666" dirty="0">
                <a:solidFill>
                  <a:srgbClr val="00B0F0"/>
                </a:solidFill>
              </a:rPr>
              <a:t>http://aka.ms/vsc2013</a:t>
            </a:r>
          </a:p>
          <a:p>
            <a:r>
              <a:rPr lang="en-US" sz="2666" dirty="0"/>
              <a:t>Ultimate Guide &amp; FAQ to Setting-up a Windows Phone Dev Environment: </a:t>
            </a:r>
            <a:r>
              <a:rPr lang="en-US" sz="2666" dirty="0">
                <a:solidFill>
                  <a:srgbClr val="00B0F0"/>
                </a:solidFill>
              </a:rPr>
              <a:t>http://aka.ms/wpdevsetup</a:t>
            </a:r>
          </a:p>
          <a:p>
            <a:r>
              <a:rPr lang="en-US" sz="2666" dirty="0"/>
              <a:t>Building Apps for Windows Blog: </a:t>
            </a:r>
            <a:r>
              <a:rPr lang="en-US" sz="2666" dirty="0">
                <a:solidFill>
                  <a:srgbClr val="00B0F0"/>
                </a:solidFill>
              </a:rPr>
              <a:t>http://blogs.windows.com/buildingapps</a:t>
            </a:r>
          </a:p>
          <a:p>
            <a:r>
              <a:rPr lang="en-US" sz="2666" dirty="0" err="1"/>
              <a:t>Dvlup</a:t>
            </a:r>
            <a:r>
              <a:rPr lang="en-US" sz="2666" dirty="0"/>
              <a:t> Challenges &amp; Rewards: </a:t>
            </a:r>
            <a:r>
              <a:rPr lang="en-US" sz="2666" dirty="0">
                <a:solidFill>
                  <a:srgbClr val="00B0F0"/>
                </a:solidFill>
              </a:rPr>
              <a:t>www.dvlup.com</a:t>
            </a:r>
            <a:endParaRPr lang="en-US" sz="2666" dirty="0"/>
          </a:p>
          <a:p>
            <a:r>
              <a:rPr lang="en-US" sz="2666" dirty="0"/>
              <a:t>Microsoft App Studio: </a:t>
            </a:r>
            <a:r>
              <a:rPr lang="en-US" sz="2666" dirty="0">
                <a:solidFill>
                  <a:srgbClr val="00B0F0"/>
                </a:solidFill>
              </a:rPr>
              <a:t>http://appstudio.windows.com</a:t>
            </a:r>
          </a:p>
          <a:p>
            <a:r>
              <a:rPr lang="en-US" sz="2666" dirty="0"/>
              <a:t>Nick Landry’s Blog: </a:t>
            </a:r>
            <a:r>
              <a:rPr lang="en-US" sz="2666" dirty="0">
                <a:solidFill>
                  <a:srgbClr val="00B0F0"/>
                </a:solidFill>
              </a:rPr>
              <a:t>www.AgeofMobility.com</a:t>
            </a:r>
          </a:p>
          <a:p>
            <a:r>
              <a:rPr lang="en-US" sz="2666" dirty="0"/>
              <a:t>Windows Phone Developer Magazine (online): </a:t>
            </a:r>
            <a:r>
              <a:rPr lang="en-US" sz="2666" dirty="0">
                <a:solidFill>
                  <a:srgbClr val="00B0F0"/>
                </a:solidFill>
                <a:hlinkClick r:id="rId2"/>
              </a:rPr>
              <a:t>http://flip.it/95YFG</a:t>
            </a:r>
            <a:endParaRPr lang="en-US" sz="2666" dirty="0">
              <a:solidFill>
                <a:srgbClr val="00B0F0"/>
              </a:solidFill>
            </a:endParaRPr>
          </a:p>
          <a:p>
            <a:r>
              <a:rPr lang="en-US" sz="2666" dirty="0"/>
              <a:t>Windows Phone 8.1 Jump Start Training: </a:t>
            </a:r>
            <a:r>
              <a:rPr lang="en-US" sz="2666" dirty="0">
                <a:solidFill>
                  <a:srgbClr val="00B0F0"/>
                </a:solidFill>
              </a:rPr>
              <a:t>http://aka.ms/wp81js</a:t>
            </a:r>
          </a:p>
          <a:p>
            <a:r>
              <a:rPr lang="en-US" sz="2666" dirty="0"/>
              <a:t>Windows 8.1 Universal Apps Samples Pack</a:t>
            </a:r>
            <a:br>
              <a:rPr lang="en-US" sz="2666" dirty="0"/>
            </a:br>
            <a:r>
              <a:rPr lang="en-US" sz="2666" dirty="0">
                <a:solidFill>
                  <a:srgbClr val="00B0F0"/>
                </a:solidFill>
              </a:rPr>
              <a:t>https://code.msdn.microsoft.com/windowsapps/Universal-Windows-app-cb3248c3</a:t>
            </a:r>
          </a:p>
        </p:txBody>
      </p:sp>
    </p:spTree>
    <p:extLst>
      <p:ext uri="{BB962C8B-B14F-4D97-AF65-F5344CB8AC3E}">
        <p14:creationId xmlns:p14="http://schemas.microsoft.com/office/powerpoint/2010/main" val="264141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58" y="153332"/>
            <a:ext cx="9822780" cy="1066497"/>
          </a:xfrm>
        </p:spPr>
        <p:txBody>
          <a:bodyPr rtlCol="0">
            <a:normAutofit/>
          </a:bodyPr>
          <a:lstStyle/>
          <a:p>
            <a:pPr algn="l">
              <a:defRPr/>
            </a:pPr>
            <a:r>
              <a:rPr lang="en-JM" dirty="0" smtClean="0">
                <a:solidFill>
                  <a:srgbClr val="00B0F0"/>
                </a:solidFill>
                <a:latin typeface="Segoe UI Light" panose="020B0502040204020203" pitchFamily="34" charset="0"/>
                <a:cs typeface="Segoe UI Light" panose="020B0502040204020203" pitchFamily="34" charset="0"/>
              </a:rPr>
              <a:t>Thank You!</a:t>
            </a:r>
            <a:endParaRPr lang="en-JM" dirty="0">
              <a:solidFill>
                <a:srgbClr val="00B0F0"/>
              </a:solidFill>
              <a:latin typeface="Segoe UI Light" panose="020B0502040204020203" pitchFamily="34" charset="0"/>
              <a:cs typeface="Segoe UI Light" panose="020B0502040204020203" pitchFamily="34" charset="0"/>
            </a:endParaRPr>
          </a:p>
        </p:txBody>
      </p:sp>
      <p:sp>
        <p:nvSpPr>
          <p:cNvPr id="5" name="Content Placeholder 4"/>
          <p:cNvSpPr>
            <a:spLocks noGrp="1"/>
          </p:cNvSpPr>
          <p:nvPr>
            <p:ph sz="quarter" idx="13"/>
          </p:nvPr>
        </p:nvSpPr>
        <p:spPr/>
        <p:txBody>
          <a:bodyPr/>
          <a:lstStyle/>
          <a:p>
            <a:pPr eaLnBrk="1" hangingPunct="1">
              <a:spcBef>
                <a:spcPct val="0"/>
              </a:spcBef>
            </a:pPr>
            <a:endParaRPr lang="en-JM" dirty="0" smtClean="0">
              <a:latin typeface="Segoe UI Light" panose="020B0502040204020203" pitchFamily="34" charset="0"/>
              <a:cs typeface="Segoe UI Light" panose="020B0502040204020203" pitchFamily="34" charset="0"/>
            </a:endParaRPr>
          </a:p>
          <a:p>
            <a:pPr eaLnBrk="1" hangingPunct="1">
              <a:spcBef>
                <a:spcPct val="0"/>
              </a:spcBef>
            </a:pPr>
            <a:r>
              <a:rPr lang="en-JM" dirty="0" smtClean="0">
                <a:latin typeface="Segoe UI Light" panose="020B0502040204020203" pitchFamily="34" charset="0"/>
                <a:cs typeface="Segoe UI Light" panose="020B0502040204020203" pitchFamily="34" charset="0"/>
              </a:rPr>
              <a:t>Contact me and let me know what you build, I will be happy to help promote your projects.</a:t>
            </a:r>
          </a:p>
          <a:p>
            <a:pPr eaLnBrk="1" hangingPunct="1">
              <a:spcBef>
                <a:spcPct val="0"/>
              </a:spcBef>
            </a:pPr>
            <a:endParaRPr lang="en-JM" dirty="0" smtClean="0">
              <a:latin typeface="Segoe UI Light" panose="020B0502040204020203" pitchFamily="34" charset="0"/>
              <a:cs typeface="Segoe UI Light" panose="020B0502040204020203" pitchFamily="34" charset="0"/>
            </a:endParaRPr>
          </a:p>
        </p:txBody>
      </p:sp>
      <p:sp>
        <p:nvSpPr>
          <p:cNvPr id="18" name="Rectangle 17"/>
          <p:cNvSpPr>
            <a:spLocks noChangeArrowheads="1"/>
          </p:cNvSpPr>
          <p:nvPr/>
        </p:nvSpPr>
        <p:spPr bwMode="auto">
          <a:xfrm>
            <a:off x="7010141" y="2438682"/>
            <a:ext cx="4773845"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Blog</a:t>
            </a:r>
            <a:r>
              <a:rPr lang="en-JM" sz="1961" b="1" dirty="0">
                <a:solidFill>
                  <a:srgbClr val="505050"/>
                </a:solidFill>
                <a:latin typeface="Segoe UI Light" panose="020B0502040204020203" pitchFamily="34" charset="0"/>
                <a:cs typeface="Segoe UI Light" panose="020B0502040204020203" pitchFamily="34" charset="0"/>
              </a:rPr>
              <a:t>:</a:t>
            </a:r>
            <a:r>
              <a:rPr lang="en-JM" sz="1961" b="1" dirty="0">
                <a:solidFill>
                  <a:srgbClr val="00B0F0"/>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www.AndrewSMoll.com</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9" name="Rectangle 18"/>
          <p:cNvSpPr>
            <a:spLocks noChangeArrowheads="1"/>
          </p:cNvSpPr>
          <p:nvPr/>
        </p:nvSpPr>
        <p:spPr bwMode="auto">
          <a:xfrm>
            <a:off x="7010141" y="2817458"/>
            <a:ext cx="4672274"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Twitter:</a:t>
            </a:r>
            <a:r>
              <a:rPr lang="en-JM" sz="1961" dirty="0">
                <a:solidFill>
                  <a:srgbClr val="505050">
                    <a:lumMod val="95000"/>
                    <a:lumOff val="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a:t>
            </a:r>
            <a:r>
              <a:rPr lang="en-JM" sz="1961" dirty="0" err="1" smtClean="0">
                <a:solidFill>
                  <a:srgbClr val="00B0F0"/>
                </a:solidFill>
                <a:latin typeface="Segoe UI Light" panose="020B0502040204020203" pitchFamily="34" charset="0"/>
                <a:cs typeface="Segoe UI Light" panose="020B0502040204020203" pitchFamily="34" charset="0"/>
              </a:rPr>
              <a:t>AskTheData</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21" name="Rectangle 20"/>
          <p:cNvSpPr>
            <a:spLocks noChangeArrowheads="1"/>
          </p:cNvSpPr>
          <p:nvPr/>
        </p:nvSpPr>
        <p:spPr bwMode="auto">
          <a:xfrm>
            <a:off x="7010143" y="3555705"/>
            <a:ext cx="4875417" cy="430826"/>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LinkedIn: </a:t>
            </a:r>
            <a:r>
              <a:rPr lang="en-JM" sz="1961" dirty="0" smtClean="0">
                <a:solidFill>
                  <a:srgbClr val="00B0F0"/>
                </a:solidFill>
                <a:latin typeface="Segoe UI Light" panose="020B0502040204020203" pitchFamily="34" charset="0"/>
                <a:cs typeface="Segoe UI Light" panose="020B0502040204020203" pitchFamily="34" charset="0"/>
              </a:rPr>
              <a:t>www.linkedin.com/in/andrewmoll</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22" name="Rectangle 21"/>
          <p:cNvSpPr>
            <a:spLocks noChangeArrowheads="1"/>
          </p:cNvSpPr>
          <p:nvPr/>
        </p:nvSpPr>
        <p:spPr bwMode="auto">
          <a:xfrm>
            <a:off x="7004655" y="3986531"/>
            <a:ext cx="4164419" cy="424283"/>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GitHub</a:t>
            </a:r>
            <a:r>
              <a:rPr lang="en-JM" sz="1961" b="1" dirty="0">
                <a:solidFill>
                  <a:srgbClr val="505050">
                    <a:lumMod val="75000"/>
                    <a:lumOff val="2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github.com/</a:t>
            </a:r>
            <a:r>
              <a:rPr lang="en-JM" sz="1961" dirty="0" err="1" smtClean="0">
                <a:solidFill>
                  <a:srgbClr val="00B0F0"/>
                </a:solidFill>
                <a:latin typeface="Segoe UI Light" panose="020B0502040204020203" pitchFamily="34" charset="0"/>
                <a:cs typeface="Segoe UI Light" panose="020B0502040204020203" pitchFamily="34" charset="0"/>
              </a:rPr>
              <a:t>AndrewMoll</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2" name="Rectangle 11"/>
          <p:cNvSpPr>
            <a:spLocks noChangeArrowheads="1"/>
          </p:cNvSpPr>
          <p:nvPr/>
        </p:nvSpPr>
        <p:spPr bwMode="auto">
          <a:xfrm>
            <a:off x="7004655" y="3199408"/>
            <a:ext cx="4469132"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Email: </a:t>
            </a:r>
            <a:r>
              <a:rPr lang="en-JM" sz="1961" dirty="0" smtClean="0">
                <a:solidFill>
                  <a:srgbClr val="00B0F0"/>
                </a:solidFill>
                <a:latin typeface="Segoe UI Light" panose="020B0502040204020203" pitchFamily="34" charset="0"/>
                <a:cs typeface="Segoe UI Light" panose="020B0502040204020203" pitchFamily="34" charset="0"/>
              </a:rPr>
              <a:t>Andrew.Moll@microsoft.com</a:t>
            </a:r>
            <a:endParaRPr lang="en-JM" sz="1961" dirty="0">
              <a:solidFill>
                <a:srgbClr val="00B0F0"/>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26522"/>
            <a:ext cx="6096000" cy="3467100"/>
          </a:xfrm>
          <a:prstGeom prst="rect">
            <a:avLst/>
          </a:prstGeom>
        </p:spPr>
      </p:pic>
    </p:spTree>
    <p:extLst>
      <p:ext uri="{BB962C8B-B14F-4D97-AF65-F5344CB8AC3E}">
        <p14:creationId xmlns:p14="http://schemas.microsoft.com/office/powerpoint/2010/main" val="2908879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2606128"/>
            <a:ext cx="4567320" cy="3580662"/>
            <a:chOff x="5707920" y="2082822"/>
            <a:chExt cx="5885233" cy="4103969"/>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2082822"/>
              <a:ext cx="1857984"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2085131"/>
              <a:ext cx="1857984" cy="924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68" y="2082822"/>
              <a:ext cx="1857984" cy="924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
        <p:nvSpPr>
          <p:cNvPr id="17" name="Rectangle 16"/>
          <p:cNvSpPr/>
          <p:nvPr/>
        </p:nvSpPr>
        <p:spPr>
          <a:xfrm>
            <a:off x="7025833" y="3533255"/>
            <a:ext cx="4578895" cy="803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Universal Windows Platform</a:t>
            </a:r>
          </a:p>
        </p:txBody>
      </p:sp>
      <p:sp>
        <p:nvSpPr>
          <p:cNvPr id="18" name="Rectangle 17"/>
          <p:cNvSpPr/>
          <p:nvPr/>
        </p:nvSpPr>
        <p:spPr>
          <a:xfrm>
            <a:off x="7025833" y="1688834"/>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09728" rIns="0" bIns="1097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ts val="600"/>
              </a:spcBef>
            </a:pPr>
            <a:r>
              <a:rPr lang="en-US" sz="2000" dirty="0" smtClean="0"/>
              <a:t>Windows App</a:t>
            </a: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Platform</a:t>
            </a:r>
            <a:endParaRPr lang="en-US" dirty="0"/>
          </a:p>
        </p:txBody>
      </p:sp>
      <p:sp>
        <p:nvSpPr>
          <p:cNvPr id="3" name="Text Placeholder 2"/>
          <p:cNvSpPr>
            <a:spLocks noGrp="1"/>
          </p:cNvSpPr>
          <p:nvPr>
            <p:ph type="body" sz="quarter" idx="10"/>
          </p:nvPr>
        </p:nvSpPr>
        <p:spPr/>
        <p:txBody>
          <a:bodyPr/>
          <a:lstStyle/>
          <a:p>
            <a:r>
              <a:rPr lang="en-US" dirty="0" smtClean="0"/>
              <a:t>A single </a:t>
            </a:r>
            <a:r>
              <a:rPr lang="en-GB" dirty="0" smtClean="0"/>
              <a:t>API surface</a:t>
            </a:r>
          </a:p>
          <a:p>
            <a:pPr lvl="1"/>
            <a:r>
              <a:rPr lang="en-GB" dirty="0" smtClean="0"/>
              <a:t>A guaranteed API surface</a:t>
            </a:r>
          </a:p>
          <a:p>
            <a:pPr lvl="1"/>
            <a:r>
              <a:rPr lang="en-GB" dirty="0" smtClean="0"/>
              <a:t>The same on all devices</a:t>
            </a:r>
            <a:endParaRPr lang="en-US" dirty="0" smtClean="0"/>
          </a:p>
        </p:txBody>
      </p:sp>
      <p:pic>
        <p:nvPicPr>
          <p:cNvPr id="5" name="Picture 4"/>
          <p:cNvPicPr>
            <a:picLocks noChangeAspect="1"/>
          </p:cNvPicPr>
          <p:nvPr/>
        </p:nvPicPr>
        <p:blipFill>
          <a:blip r:embed="rId2"/>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
        <p:nvSpPr>
          <p:cNvPr id="13" name="Rectangle 12"/>
          <p:cNvSpPr/>
          <p:nvPr/>
        </p:nvSpPr>
        <p:spPr>
          <a:xfrm>
            <a:off x="7025833" y="2606128"/>
            <a:ext cx="1441915" cy="8062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6" name="Rectangle 15"/>
          <p:cNvSpPr/>
          <p:nvPr/>
        </p:nvSpPr>
        <p:spPr>
          <a:xfrm>
            <a:off x="8588536" y="2608143"/>
            <a:ext cx="1441915" cy="806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7" name="Rectangle 16"/>
          <p:cNvSpPr/>
          <p:nvPr/>
        </p:nvSpPr>
        <p:spPr>
          <a:xfrm>
            <a:off x="10151237" y="2606128"/>
            <a:ext cx="1441915" cy="806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sp>
        <p:nvSpPr>
          <p:cNvPr id="18" name="Rectangle 17"/>
          <p:cNvSpPr/>
          <p:nvPr/>
        </p:nvSpPr>
        <p:spPr>
          <a:xfrm>
            <a:off x="7025833" y="1680236"/>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09728" rIns="0" bIns="1097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ts val="600"/>
              </a:spcBef>
            </a:pPr>
            <a:r>
              <a:rPr lang="en-US" sz="2000" dirty="0" smtClean="0"/>
              <a:t>Windows App</a:t>
            </a:r>
          </a:p>
        </p:txBody>
      </p:sp>
    </p:spTree>
    <p:extLst>
      <p:ext uri="{BB962C8B-B14F-4D97-AF65-F5344CB8AC3E}">
        <p14:creationId xmlns:p14="http://schemas.microsoft.com/office/powerpoint/2010/main" val="165711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57175" y="1"/>
            <a:ext cx="11934825" cy="6858000"/>
          </a:xfrm>
        </p:spPr>
        <p:txBody>
          <a:bodyPr anchor="ctr" anchorCtr="0"/>
          <a:lstStyle/>
          <a:p>
            <a:pPr lvl="0" defTabSz="914400">
              <a:spcBef>
                <a:spcPts val="1000"/>
              </a:spcBef>
            </a:pPr>
            <a:r>
              <a:rPr lang="en-US" sz="4400" dirty="0" smtClean="0">
                <a:solidFill>
                  <a:srgbClr val="0000FF"/>
                </a:solidFill>
                <a:highlight>
                  <a:srgbClr val="FFFFFF"/>
                </a:highlight>
                <a:latin typeface="Consolas" panose="020B0609020204030204" pitchFamily="49" charset="0"/>
              </a:rPr>
              <a:t>&lt;</a:t>
            </a:r>
            <a:r>
              <a:rPr lang="en-US" sz="4400" dirty="0" err="1">
                <a:solidFill>
                  <a:srgbClr val="A31515"/>
                </a:solidFill>
                <a:highlight>
                  <a:srgbClr val="FFFFFF"/>
                </a:highlight>
                <a:latin typeface="Consolas" panose="020B0609020204030204" pitchFamily="49" charset="0"/>
              </a:rPr>
              <a:t>TargetPlatform</a:t>
            </a:r>
            <a:endParaRPr lang="en-US" sz="4400" dirty="0">
              <a:solidFill>
                <a:srgbClr val="A31515"/>
              </a:solidFill>
              <a:highlight>
                <a:srgbClr val="FFFFFF"/>
              </a:highlight>
              <a:latin typeface="Consolas" panose="020B0609020204030204" pitchFamily="49" charset="0"/>
            </a:endParaRP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a:solidFill>
                  <a:srgbClr val="FF0000"/>
                </a:solidFill>
                <a:highlight>
                  <a:srgbClr val="FFFFFF"/>
                </a:highlight>
                <a:latin typeface="Consolas" panose="020B0609020204030204" pitchFamily="49" charset="0"/>
              </a:rPr>
              <a:t>Name</a:t>
            </a:r>
            <a:r>
              <a:rPr lang="en-US" sz="4400" dirty="0">
                <a:solidFill>
                  <a:srgbClr val="0000FF"/>
                </a:solidFill>
                <a:highlight>
                  <a:srgbClr val="FFFFFF"/>
                </a:highlight>
                <a:latin typeface="Consolas" panose="020B0609020204030204" pitchFamily="49" charset="0"/>
              </a:rPr>
              <a:t>=</a:t>
            </a:r>
            <a:r>
              <a:rPr lang="en-US" sz="4400" dirty="0">
                <a:solidFill>
                  <a:srgbClr val="000000"/>
                </a:solidFill>
                <a:highlight>
                  <a:srgbClr val="FFFFFF"/>
                </a:highlight>
                <a:latin typeface="Consolas" panose="020B0609020204030204" pitchFamily="49" charset="0"/>
              </a:rPr>
              <a:t>"</a:t>
            </a:r>
            <a:r>
              <a:rPr lang="en-US" sz="4400" dirty="0" err="1">
                <a:solidFill>
                  <a:srgbClr val="0000FF"/>
                </a:solidFill>
                <a:highlight>
                  <a:srgbClr val="FFFFFF"/>
                </a:highlight>
                <a:latin typeface="Consolas" panose="020B0609020204030204" pitchFamily="49" charset="0"/>
              </a:rPr>
              <a:t>Microsoft.Universal</a:t>
            </a:r>
            <a:r>
              <a:rPr lang="en-US" sz="4400" dirty="0">
                <a:solidFill>
                  <a:srgbClr val="000000"/>
                </a:solidFill>
                <a:highlight>
                  <a:srgbClr val="FFFFFF"/>
                </a:highlight>
                <a:latin typeface="Consolas" panose="020B0609020204030204" pitchFamily="49" charset="0"/>
              </a:rPr>
              <a:t>"</a:t>
            </a: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minVersion</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10.0.10069.0</a:t>
            </a:r>
            <a:r>
              <a:rPr lang="en-US" sz="4400" dirty="0">
                <a:solidFill>
                  <a:srgbClr val="000000"/>
                </a:solidFill>
                <a:highlight>
                  <a:srgbClr val="FFFFFF"/>
                </a:highlight>
                <a:latin typeface="Consolas" panose="020B0609020204030204" pitchFamily="49" charset="0"/>
              </a:rPr>
              <a:t>" </a:t>
            </a:r>
          </a:p>
          <a:p>
            <a:pPr lvl="0" defTabSz="914400">
              <a:spcBef>
                <a:spcPts val="1000"/>
              </a:spcBef>
            </a:pPr>
            <a:r>
              <a:rPr lang="en-US" sz="4400" dirty="0">
                <a:solidFill>
                  <a:srgbClr val="000000"/>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maxVersionTested</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10.0.10190.0</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/&gt;</a:t>
            </a:r>
            <a:endParaRPr lang="en-US" sz="44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388174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extensions</a:t>
            </a:r>
            <a:endParaRPr lang="en-US" dirty="0"/>
          </a:p>
        </p:txBody>
      </p:sp>
      <p:sp>
        <p:nvSpPr>
          <p:cNvPr id="3" name="Text Placeholder 2"/>
          <p:cNvSpPr>
            <a:spLocks noGrp="1"/>
          </p:cNvSpPr>
          <p:nvPr>
            <p:ph type="body" sz="quarter" idx="10"/>
          </p:nvPr>
        </p:nvSpPr>
        <p:spPr/>
        <p:txBody>
          <a:bodyPr/>
          <a:lstStyle/>
          <a:p>
            <a:r>
              <a:rPr lang="en-US" dirty="0" smtClean="0"/>
              <a:t>Device-specific API</a:t>
            </a:r>
            <a:endParaRPr lang="en-GB" dirty="0"/>
          </a:p>
          <a:p>
            <a:pPr lvl="1"/>
            <a:r>
              <a:rPr lang="en-GB" dirty="0" smtClean="0"/>
              <a:t>Family-specific capabilities</a:t>
            </a:r>
          </a:p>
          <a:p>
            <a:pPr lvl="1"/>
            <a:r>
              <a:rPr lang="en-GB" dirty="0" smtClean="0"/>
              <a:t>Compatible across devices</a:t>
            </a:r>
          </a:p>
          <a:p>
            <a:pPr lvl="1"/>
            <a:r>
              <a:rPr lang="en-GB" dirty="0" smtClean="0"/>
              <a:t>Unique update cadence</a:t>
            </a:r>
            <a:endParaRPr lang="en-GB" dirty="0"/>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a:t>extension</a:t>
            </a:r>
            <a:endParaRPr lang="en-US" sz="2000" dirty="0" smtClean="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a:t>extension</a:t>
            </a:r>
            <a:endParaRPr lang="en-US" sz="2000" dirty="0" smtClean="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extension</a:t>
            </a:r>
            <a:endParaRPr lang="en-US" sz="2000" dirty="0" smtClean="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36" name="Picture 35"/>
          <p:cNvPicPr>
            <a:picLocks noChangeAspect="1"/>
          </p:cNvPicPr>
          <p:nvPr/>
        </p:nvPicPr>
        <p:blipFill>
          <a:blip r:embed="rId2"/>
          <a:stretch>
            <a:fillRect/>
          </a:stretch>
        </p:blipFill>
        <p:spPr>
          <a:xfrm>
            <a:off x="658249" y="3794298"/>
            <a:ext cx="6066642" cy="4192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6210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D0AFCE-D25C-4B4B-AA36-CC57F5A3164B}">
  <ds:schemaRefs>
    <ds:schemaRef ds:uri="http://purl.org/dc/elements/1.1/"/>
    <ds:schemaRef ds:uri="http://www.w3.org/XML/1998/namespace"/>
    <ds:schemaRef ds:uri="http://schemas.microsoft.com/office/infopath/2007/PartnerControls"/>
    <ds:schemaRef ds:uri="27aa9422-7f1f-4c84-9cdf-302b1a67e513"/>
    <ds:schemaRef ds:uri="http://purl.org/dc/terms/"/>
    <ds:schemaRef ds:uri="http://purl.org/dc/dcmitype/"/>
    <ds:schemaRef ds:uri="http://schemas.microsoft.com/office/2006/documentManagement/types"/>
    <ds:schemaRef ds:uri="http://schemas.openxmlformats.org/package/2006/metadata/core-properties"/>
    <ds:schemaRef ds:uri="05FD27EB-CB97-4E61-B9E7-0CFF7914CBAF"/>
    <ds:schemaRef ds:uri="http://schemas.microsoft.com/office/2006/metadata/properties"/>
  </ds:schemaRefs>
</ds:datastoreItem>
</file>

<file path=customXml/itemProps2.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7C19CD-8618-45A6-8ABF-A4476A75B1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1621</Words>
  <Application>Microsoft Office PowerPoint</Application>
  <PresentationFormat>Widescreen</PresentationFormat>
  <Paragraphs>377</Paragraphs>
  <Slides>48</Slides>
  <Notes>17</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48</vt:i4>
      </vt:variant>
    </vt:vector>
  </HeadingPairs>
  <TitlesOfParts>
    <vt:vector size="59" baseType="lpstr">
      <vt:lpstr>Arial</vt:lpstr>
      <vt:lpstr>Avenir LT Pro 45 Book</vt:lpstr>
      <vt:lpstr>Calibri</vt:lpstr>
      <vt:lpstr>Consolas</vt:lpstr>
      <vt:lpstr>ＭＳ Ｐゴシック</vt:lpstr>
      <vt:lpstr>Segoe UI</vt:lpstr>
      <vt:lpstr>Segoe UI Light</vt:lpstr>
      <vt:lpstr>Segoe UI Semibold</vt:lpstr>
      <vt:lpstr>Wingdings</vt:lpstr>
      <vt:lpstr>PPT%20Theme</vt:lpstr>
      <vt:lpstr>1_5-30629_Build_Template_WHITE</vt:lpstr>
      <vt:lpstr>PowerPoint Presentation</vt:lpstr>
      <vt:lpstr>PowerPoint Presentation</vt:lpstr>
      <vt:lpstr>The convergence journey</vt:lpstr>
      <vt:lpstr>Introducing  the UWP</vt:lpstr>
      <vt:lpstr>Windows Core</vt:lpstr>
      <vt:lpstr>Universal Windows Platform</vt:lpstr>
      <vt:lpstr>PowerPoint Presentation</vt:lpstr>
      <vt:lpstr>Platform extensions</vt:lpstr>
      <vt:lpstr>PowerPoint Presentation</vt:lpstr>
      <vt:lpstr>Windows app</vt:lpstr>
      <vt:lpstr>Test capabilities at runtime</vt:lpstr>
      <vt:lpstr>Universal Windows Platform</vt:lpstr>
      <vt:lpstr>Microsoft design language principles</vt:lpstr>
      <vt:lpstr>For most text, use  15 epx Segoe UI Regular </vt:lpstr>
      <vt:lpstr>Physical versus effective pixel</vt:lpstr>
      <vt:lpstr>Four is the magic number</vt:lpstr>
      <vt:lpstr>Snap points</vt:lpstr>
      <vt:lpstr>Scaling algorithm</vt:lpstr>
      <vt:lpstr>As you design</vt:lpstr>
      <vt:lpstr>Techniques to adapt</vt:lpstr>
      <vt:lpstr>Adaptive design</vt:lpstr>
      <vt:lpstr>Adaptive design</vt:lpstr>
      <vt:lpstr>Tailored design</vt:lpstr>
      <vt:lpstr>UI Layouts and Controls</vt:lpstr>
      <vt:lpstr>Layout controls</vt:lpstr>
      <vt:lpstr>Canvas</vt:lpstr>
      <vt:lpstr>StackPanel</vt:lpstr>
      <vt:lpstr>Grid</vt:lpstr>
      <vt:lpstr>WrapGrid</vt:lpstr>
      <vt:lpstr>ScrollViewer</vt:lpstr>
      <vt:lpstr>Viewbox</vt:lpstr>
      <vt:lpstr>RelativePanel</vt:lpstr>
      <vt:lpstr>SplitView</vt:lpstr>
      <vt:lpstr>State Triggers</vt:lpstr>
      <vt:lpstr>Buttons</vt:lpstr>
      <vt:lpstr>Text controls</vt:lpstr>
      <vt:lpstr>Selection and picker controls</vt:lpstr>
      <vt:lpstr>Adaptive UI</vt:lpstr>
      <vt:lpstr>PowerPoint Presentation</vt:lpstr>
      <vt:lpstr>Using standard controls  gets you a long way</vt:lpstr>
      <vt:lpstr>PowerPoint Presentation</vt:lpstr>
      <vt:lpstr>PowerPoint Presentation</vt:lpstr>
      <vt:lpstr>Continuum for Convertibles and Phones</vt:lpstr>
      <vt:lpstr>Visual Studio Code</vt:lpstr>
      <vt:lpstr>PowerPoint Presentation</vt:lpstr>
      <vt:lpstr>Technical Resources for Windows Devs</vt:lpstr>
      <vt:lpstr>Thank You!</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2015-05-18T19:00:25Z</dcterms:created>
  <dcterms:modified xsi:type="dcterms:W3CDTF">2015-07-13T16:37:40Z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